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3" r:id="rId2"/>
    <p:sldId id="259" r:id="rId3"/>
    <p:sldId id="287" r:id="rId4"/>
    <p:sldId id="392" r:id="rId5"/>
    <p:sldId id="376" r:id="rId6"/>
    <p:sldId id="383" r:id="rId7"/>
    <p:sldId id="384" r:id="rId8"/>
    <p:sldId id="387" r:id="rId9"/>
    <p:sldId id="375" r:id="rId10"/>
    <p:sldId id="391" r:id="rId11"/>
    <p:sldId id="389" r:id="rId12"/>
    <p:sldId id="390" r:id="rId13"/>
    <p:sldId id="377" r:id="rId14"/>
    <p:sldId id="385" r:id="rId15"/>
    <p:sldId id="393" r:id="rId16"/>
    <p:sldId id="378" r:id="rId17"/>
    <p:sldId id="379" r:id="rId18"/>
    <p:sldId id="335" r:id="rId19"/>
    <p:sldId id="380" r:id="rId20"/>
    <p:sldId id="381" r:id="rId21"/>
    <p:sldId id="382" r:id="rId22"/>
    <p:sldId id="388" r:id="rId23"/>
    <p:sldId id="272" r:id="rId24"/>
    <p:sldId id="386" r:id="rId25"/>
    <p:sldId id="361" r:id="rId26"/>
    <p:sldId id="348"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CC00"/>
    <a:srgbClr val="FF3300"/>
    <a:srgbClr val="CC0000"/>
    <a:srgbClr val="008000"/>
    <a:srgbClr val="CC0099"/>
    <a:srgbClr val="0000CC"/>
    <a:srgbClr val="006600"/>
    <a:srgbClr val="00CC00"/>
    <a:srgbClr val="DED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899" autoAdjust="0"/>
  </p:normalViewPr>
  <p:slideViewPr>
    <p:cSldViewPr>
      <p:cViewPr varScale="1">
        <p:scale>
          <a:sx n="64" d="100"/>
          <a:sy n="64" d="100"/>
        </p:scale>
        <p:origin x="1340" y="36"/>
      </p:cViewPr>
      <p:guideLst>
        <p:guide orient="horz" pos="2160"/>
        <p:guide pos="2880"/>
      </p:guideLst>
    </p:cSldViewPr>
  </p:slideViewPr>
  <p:outlineViewPr>
    <p:cViewPr>
      <p:scale>
        <a:sx n="33" d="100"/>
        <a:sy n="33" d="100"/>
      </p:scale>
      <p:origin x="0" y="-4964"/>
    </p:cViewPr>
  </p:outlineViewPr>
  <p:notesTextViewPr>
    <p:cViewPr>
      <p:scale>
        <a:sx n="1" d="1"/>
        <a:sy n="1" d="1"/>
      </p:scale>
      <p:origin x="0" y="0"/>
    </p:cViewPr>
  </p:notesTextViewPr>
  <p:sorterViewPr>
    <p:cViewPr>
      <p:scale>
        <a:sx n="50" d="100"/>
        <a:sy n="50" d="100"/>
      </p:scale>
      <p:origin x="0" y="-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E5F553DD-EE05-46EA-A1B6-6A57519A0821}" type="datetimeFigureOut">
              <a:rPr lang="nl-NL" smtClean="0"/>
              <a:t>24-1-2017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9961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5F553DD-EE05-46EA-A1B6-6A57519A0821}" type="datetimeFigureOut">
              <a:rPr lang="nl-NL" smtClean="0"/>
              <a:t>24-1-2017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260728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5F553DD-EE05-46EA-A1B6-6A57519A0821}" type="datetimeFigureOut">
              <a:rPr lang="nl-NL" smtClean="0"/>
              <a:t>24-1-2017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216067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E5F553DD-EE05-46EA-A1B6-6A57519A0821}" type="datetimeFigureOut">
              <a:rPr lang="nl-NL" smtClean="0"/>
              <a:t>24-1-2017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368571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553DD-EE05-46EA-A1B6-6A57519A0821}" type="datetimeFigureOut">
              <a:rPr lang="nl-NL" smtClean="0"/>
              <a:t>24-1-2017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310583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E5F553DD-EE05-46EA-A1B6-6A57519A0821}" type="datetimeFigureOut">
              <a:rPr lang="nl-NL" smtClean="0"/>
              <a:t>24-1-2017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411769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E5F553DD-EE05-46EA-A1B6-6A57519A0821}" type="datetimeFigureOut">
              <a:rPr lang="nl-NL" smtClean="0"/>
              <a:t>24-1-2017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6342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E5F553DD-EE05-46EA-A1B6-6A57519A0821}" type="datetimeFigureOut">
              <a:rPr lang="nl-NL" smtClean="0"/>
              <a:t>24-1-2017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238262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553DD-EE05-46EA-A1B6-6A57519A0821}" type="datetimeFigureOut">
              <a:rPr lang="nl-NL" smtClean="0"/>
              <a:t>24-1-2017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27422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553DD-EE05-46EA-A1B6-6A57519A0821}" type="datetimeFigureOut">
              <a:rPr lang="nl-NL" smtClean="0"/>
              <a:t>24-1-2017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1127851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553DD-EE05-46EA-A1B6-6A57519A0821}" type="datetimeFigureOut">
              <a:rPr lang="nl-NL" smtClean="0"/>
              <a:t>24-1-2017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18746E0-300C-4CB0-9324-2B7FFDD0E7E9}" type="slidenum">
              <a:rPr lang="nl-NL" smtClean="0"/>
              <a:t>‹#›</a:t>
            </a:fld>
            <a:endParaRPr lang="nl-NL"/>
          </a:p>
        </p:txBody>
      </p:sp>
    </p:spTree>
    <p:extLst>
      <p:ext uri="{BB962C8B-B14F-4D97-AF65-F5344CB8AC3E}">
        <p14:creationId xmlns:p14="http://schemas.microsoft.com/office/powerpoint/2010/main" val="363718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553DD-EE05-46EA-A1B6-6A57519A0821}" type="datetimeFigureOut">
              <a:rPr lang="nl-NL" smtClean="0"/>
              <a:t>24-1-2017</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746E0-300C-4CB0-9324-2B7FFDD0E7E9}" type="slidenum">
              <a:rPr lang="nl-NL" smtClean="0"/>
              <a:t>‹#›</a:t>
            </a:fld>
            <a:endParaRPr lang="nl-NL"/>
          </a:p>
        </p:txBody>
      </p:sp>
      <p:sp>
        <p:nvSpPr>
          <p:cNvPr id="7" name="Rectangle 6"/>
          <p:cNvSpPr/>
          <p:nvPr userDrawn="1"/>
        </p:nvSpPr>
        <p:spPr>
          <a:xfrm>
            <a:off x="0" y="0"/>
            <a:ext cx="9144000" cy="6858000"/>
          </a:xfrm>
          <a:prstGeom prst="rect">
            <a:avLst/>
          </a:prstGeom>
          <a:gradFill flip="none" rotWithShape="1">
            <a:gsLst>
              <a:gs pos="0">
                <a:srgbClr val="FBFAF7">
                  <a:lumMod val="100000"/>
                </a:srgbClr>
              </a:gs>
              <a:gs pos="81000">
                <a:srgbClr val="EBE9E5"/>
              </a:gs>
              <a:gs pos="100000">
                <a:srgbClr val="DED9D8"/>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9087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8937"/>
            <a:ext cx="7772400" cy="1470025"/>
          </a:xfrm>
        </p:spPr>
        <p:txBody>
          <a:bodyPr/>
          <a:lstStyle/>
          <a:p>
            <a:r>
              <a:rPr lang="nl-NL" dirty="0"/>
              <a:t>De skilltree</a:t>
            </a:r>
          </a:p>
        </p:txBody>
      </p:sp>
      <p:sp>
        <p:nvSpPr>
          <p:cNvPr id="3" name="Subtitle 2"/>
          <p:cNvSpPr>
            <a:spLocks noGrp="1"/>
          </p:cNvSpPr>
          <p:nvPr>
            <p:ph type="subTitle" idx="1"/>
          </p:nvPr>
        </p:nvSpPr>
        <p:spPr>
          <a:xfrm>
            <a:off x="1371600" y="4484712"/>
            <a:ext cx="6400800" cy="1752600"/>
          </a:xfrm>
        </p:spPr>
        <p:txBody>
          <a:bodyPr/>
          <a:lstStyle/>
          <a:p>
            <a:r>
              <a:rPr lang="nl-NL" dirty="0"/>
              <a:t>de basis voor een gamified lessenserie</a:t>
            </a:r>
          </a:p>
        </p:txBody>
      </p:sp>
      <p:pic>
        <p:nvPicPr>
          <p:cNvPr id="1027" name="Picture 3" descr="D:\Dropbox\Playbook Gamification\Bibliotheek\Images\Logo\website_title_v2.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372200" y="260648"/>
            <a:ext cx="2392710" cy="7883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2852936"/>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4027512"/>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64288" y="6581001"/>
            <a:ext cx="2088232" cy="276999"/>
          </a:xfrm>
          <a:prstGeom prst="rect">
            <a:avLst/>
          </a:prstGeom>
          <a:noFill/>
        </p:spPr>
        <p:txBody>
          <a:bodyPr wrap="square" rtlCol="0">
            <a:spAutoFit/>
          </a:bodyPr>
          <a:lstStyle/>
          <a:p>
            <a:r>
              <a:rPr lang="nl-NL" sz="1200" dirty="0">
                <a:solidFill>
                  <a:schemeClr val="bg1">
                    <a:lumMod val="65000"/>
                  </a:schemeClr>
                </a:solidFill>
              </a:rPr>
              <a:t>www.playbookgamification.nl</a:t>
            </a:r>
          </a:p>
        </p:txBody>
      </p:sp>
      <p:pic>
        <p:nvPicPr>
          <p:cNvPr id="11" name="Afbeelding 2" descr="Het logo van het Betasteunpunt Zuid-Holland"/>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93559"/>
            <a:ext cx="1841500" cy="887730"/>
          </a:xfrm>
          <a:prstGeom prst="rect">
            <a:avLst/>
          </a:prstGeom>
          <a:noFill/>
          <a:ln>
            <a:noFill/>
          </a:ln>
        </p:spPr>
      </p:pic>
    </p:spTree>
    <p:extLst>
      <p:ext uri="{BB962C8B-B14F-4D97-AF65-F5344CB8AC3E}">
        <p14:creationId xmlns:p14="http://schemas.microsoft.com/office/powerpoint/2010/main" val="201477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praktische tips</a:t>
            </a:r>
            <a:endParaRPr lang="en-US"/>
          </a:p>
        </p:txBody>
      </p:sp>
      <p:pic>
        <p:nvPicPr>
          <p:cNvPr id="5" name="Picture 2" descr="http://www.tsm-mechelen.be/sites/default/files/klussen_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584" y="1441168"/>
            <a:ext cx="7488832"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nl-NL" sz="4000"/>
              <a:t>lessenserie  =</a:t>
            </a:r>
          </a:p>
          <a:p>
            <a:pPr marL="0" indent="0">
              <a:buNone/>
            </a:pPr>
            <a:endParaRPr lang="nl-NL" sz="4000"/>
          </a:p>
          <a:p>
            <a:pPr marL="0" indent="0">
              <a:buNone/>
            </a:pPr>
            <a:r>
              <a:rPr lang="nl-NL" sz="4000"/>
              <a:t>skilltree	+	structuren	+ 	lessen</a:t>
            </a:r>
            <a:endParaRPr lang="en-US" sz="4000"/>
          </a:p>
        </p:txBody>
      </p:sp>
    </p:spTree>
    <p:extLst>
      <p:ext uri="{BB962C8B-B14F-4D97-AF65-F5344CB8AC3E}">
        <p14:creationId xmlns:p14="http://schemas.microsoft.com/office/powerpoint/2010/main" val="308866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nl-NL"/>
              <a:t>wat zijn jullie interessantste lessenseries?</a:t>
            </a:r>
            <a:endParaRPr lang="en-US"/>
          </a:p>
        </p:txBody>
      </p:sp>
    </p:spTree>
    <p:extLst>
      <p:ext uri="{BB962C8B-B14F-4D97-AF65-F5344CB8AC3E}">
        <p14:creationId xmlns:p14="http://schemas.microsoft.com/office/powerpoint/2010/main" val="344182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opzetten lessenserie</a:t>
            </a:r>
            <a:endParaRPr lang="en-US"/>
          </a:p>
        </p:txBody>
      </p:sp>
      <p:sp>
        <p:nvSpPr>
          <p:cNvPr id="4" name="Trapezoid 3"/>
          <p:cNvSpPr/>
          <p:nvPr/>
        </p:nvSpPr>
        <p:spPr>
          <a:xfrm>
            <a:off x="1007604" y="5373216"/>
            <a:ext cx="7128792" cy="8640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Leerdoelen</a:t>
            </a:r>
          </a:p>
          <a:p>
            <a:pPr algn="ctr"/>
            <a:r>
              <a:rPr lang="nl-NL">
                <a:solidFill>
                  <a:schemeClr val="tx1"/>
                </a:solidFill>
              </a:rPr>
              <a:t>toetsbare leerdoelen + overige leerdoelen</a:t>
            </a:r>
            <a:endParaRPr lang="en-US">
              <a:solidFill>
                <a:schemeClr val="tx1"/>
              </a:solidFill>
            </a:endParaRPr>
          </a:p>
        </p:txBody>
      </p:sp>
      <p:sp>
        <p:nvSpPr>
          <p:cNvPr id="6" name="TextBox 5"/>
          <p:cNvSpPr txBox="1"/>
          <p:nvPr/>
        </p:nvSpPr>
        <p:spPr>
          <a:xfrm>
            <a:off x="1547664" y="1700808"/>
            <a:ext cx="2376264" cy="1477328"/>
          </a:xfrm>
          <a:prstGeom prst="rect">
            <a:avLst/>
          </a:prstGeom>
          <a:noFill/>
        </p:spPr>
        <p:txBody>
          <a:bodyPr wrap="square" rtlCol="0">
            <a:spAutoFit/>
          </a:bodyPr>
          <a:lstStyle/>
          <a:p>
            <a:r>
              <a:rPr lang="nl-NL" u="sng"/>
              <a:t>toetsbare leerdoelen</a:t>
            </a:r>
          </a:p>
          <a:p>
            <a:pPr marL="285750" indent="-285750">
              <a:buFontTx/>
              <a:buChar char="-"/>
            </a:pPr>
            <a:r>
              <a:rPr lang="nl-NL"/>
              <a:t>zie methode</a:t>
            </a:r>
          </a:p>
          <a:p>
            <a:pPr marL="285750" indent="-285750">
              <a:buFontTx/>
              <a:buChar char="-"/>
            </a:pPr>
            <a:r>
              <a:rPr lang="nl-NL"/>
              <a:t>zie exameneisen</a:t>
            </a:r>
          </a:p>
          <a:p>
            <a:pPr marL="285750" indent="-285750">
              <a:buFontTx/>
              <a:buChar char="-"/>
            </a:pPr>
            <a:r>
              <a:rPr lang="nl-NL"/>
              <a:t>vakinhoudelijke vaardigheden</a:t>
            </a:r>
            <a:endParaRPr lang="en-US"/>
          </a:p>
        </p:txBody>
      </p:sp>
      <p:sp>
        <p:nvSpPr>
          <p:cNvPr id="8" name="TextBox 7"/>
          <p:cNvSpPr txBox="1"/>
          <p:nvPr/>
        </p:nvSpPr>
        <p:spPr>
          <a:xfrm>
            <a:off x="4788024" y="1700808"/>
            <a:ext cx="3024336" cy="2585323"/>
          </a:xfrm>
          <a:prstGeom prst="rect">
            <a:avLst/>
          </a:prstGeom>
          <a:noFill/>
        </p:spPr>
        <p:txBody>
          <a:bodyPr wrap="square" rtlCol="0">
            <a:spAutoFit/>
          </a:bodyPr>
          <a:lstStyle/>
          <a:p>
            <a:r>
              <a:rPr lang="nl-NL" u="sng"/>
              <a:t>overige leerdoelen</a:t>
            </a:r>
          </a:p>
          <a:p>
            <a:pPr marL="285750" indent="-285750">
              <a:buFontTx/>
              <a:buChar char="-"/>
            </a:pPr>
            <a:r>
              <a:rPr lang="nl-NL"/>
              <a:t>leren samenwerken</a:t>
            </a:r>
          </a:p>
          <a:p>
            <a:pPr marL="285750" indent="-285750">
              <a:buFontTx/>
              <a:buChar char="-"/>
            </a:pPr>
            <a:r>
              <a:rPr lang="nl-NL"/>
              <a:t>initiatief tonen</a:t>
            </a:r>
          </a:p>
          <a:p>
            <a:pPr marL="285750" indent="-285750">
              <a:buFontTx/>
              <a:buChar char="-"/>
            </a:pPr>
            <a:r>
              <a:rPr lang="nl-NL"/>
              <a:t>keuzes durven maken</a:t>
            </a:r>
          </a:p>
          <a:p>
            <a:pPr marL="285750" indent="-285750">
              <a:buFontTx/>
              <a:buChar char="-"/>
            </a:pPr>
            <a:r>
              <a:rPr lang="nl-NL"/>
              <a:t>leren over beroepenveld</a:t>
            </a:r>
          </a:p>
          <a:p>
            <a:pPr marL="285750" indent="-285750">
              <a:buFontTx/>
              <a:buChar char="-"/>
            </a:pPr>
            <a:r>
              <a:rPr lang="nl-NL"/>
              <a:t>leren over academische wereld</a:t>
            </a:r>
          </a:p>
          <a:p>
            <a:pPr marL="285750" indent="-285750">
              <a:buFontTx/>
              <a:buChar char="-"/>
            </a:pPr>
            <a:r>
              <a:rPr lang="nl-NL"/>
              <a:t>kritisch denken</a:t>
            </a:r>
          </a:p>
          <a:p>
            <a:pPr marL="285750" indent="-285750">
              <a:buFontTx/>
              <a:buChar char="-"/>
            </a:pPr>
            <a:r>
              <a:rPr lang="nl-NL"/>
              <a:t>etc.</a:t>
            </a:r>
            <a:endParaRPr lang="en-US"/>
          </a:p>
        </p:txBody>
      </p:sp>
    </p:spTree>
    <p:extLst>
      <p:ext uri="{BB962C8B-B14F-4D97-AF65-F5344CB8AC3E}">
        <p14:creationId xmlns:p14="http://schemas.microsoft.com/office/powerpoint/2010/main" val="52878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a:t>theorie: flow</a:t>
            </a:r>
            <a:endParaRPr lang="nl-NL" sz="3600" dirty="0"/>
          </a:p>
        </p:txBody>
      </p:sp>
      <p:cxnSp>
        <p:nvCxnSpPr>
          <p:cNvPr id="7" name="Straight Connector 6"/>
          <p:cNvCxnSpPr/>
          <p:nvPr/>
        </p:nvCxnSpPr>
        <p:spPr>
          <a:xfrm>
            <a:off x="2564160" y="1844824"/>
            <a:ext cx="0" cy="4104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20144" y="5805264"/>
            <a:ext cx="4312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1667788" y="2172553"/>
            <a:ext cx="1080120" cy="369332"/>
          </a:xfrm>
          <a:prstGeom prst="rect">
            <a:avLst/>
          </a:prstGeom>
          <a:noFill/>
        </p:spPr>
        <p:txBody>
          <a:bodyPr wrap="square" rtlCol="0">
            <a:spAutoFit/>
          </a:bodyPr>
          <a:lstStyle/>
          <a:p>
            <a:r>
              <a:rPr lang="nl-NL" dirty="0"/>
              <a:t>uitdaging</a:t>
            </a:r>
          </a:p>
        </p:txBody>
      </p:sp>
      <p:sp>
        <p:nvSpPr>
          <p:cNvPr id="11" name="TextBox 10"/>
          <p:cNvSpPr txBox="1"/>
          <p:nvPr/>
        </p:nvSpPr>
        <p:spPr>
          <a:xfrm>
            <a:off x="5436096" y="5919933"/>
            <a:ext cx="1584176" cy="369332"/>
          </a:xfrm>
          <a:prstGeom prst="rect">
            <a:avLst/>
          </a:prstGeom>
          <a:noFill/>
        </p:spPr>
        <p:txBody>
          <a:bodyPr wrap="square" rtlCol="0">
            <a:spAutoFit/>
          </a:bodyPr>
          <a:lstStyle/>
          <a:p>
            <a:r>
              <a:rPr lang="nl-NL" dirty="0"/>
              <a:t>vaardigheid</a:t>
            </a:r>
          </a:p>
        </p:txBody>
      </p:sp>
      <p:sp>
        <p:nvSpPr>
          <p:cNvPr id="9" name="TextBox 8"/>
          <p:cNvSpPr txBox="1"/>
          <p:nvPr/>
        </p:nvSpPr>
        <p:spPr>
          <a:xfrm>
            <a:off x="3275856" y="1092322"/>
            <a:ext cx="7272808" cy="276999"/>
          </a:xfrm>
          <a:prstGeom prst="rect">
            <a:avLst/>
          </a:prstGeom>
          <a:noFill/>
        </p:spPr>
        <p:txBody>
          <a:bodyPr wrap="square" rtlCol="0">
            <a:spAutoFit/>
          </a:bodyPr>
          <a:lstStyle/>
          <a:p>
            <a:r>
              <a:rPr lang="nl-NL" sz="1200"/>
              <a:t>Mihaly Csikszentmihalyi</a:t>
            </a:r>
            <a:endParaRPr lang="nl-NL" sz="1200" dirty="0"/>
          </a:p>
        </p:txBody>
      </p:sp>
    </p:spTree>
    <p:extLst>
      <p:ext uri="{BB962C8B-B14F-4D97-AF65-F5344CB8AC3E}">
        <p14:creationId xmlns:p14="http://schemas.microsoft.com/office/powerpoint/2010/main" val="118996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a:t>theorie: vrijheid en verantwoordelijkheid</a:t>
            </a:r>
            <a:endParaRPr lang="nl-NL" sz="3600" dirty="0"/>
          </a:p>
        </p:txBody>
      </p:sp>
      <p:cxnSp>
        <p:nvCxnSpPr>
          <p:cNvPr id="7" name="Straight Connector 6"/>
          <p:cNvCxnSpPr/>
          <p:nvPr/>
        </p:nvCxnSpPr>
        <p:spPr>
          <a:xfrm>
            <a:off x="2564160" y="1844824"/>
            <a:ext cx="0" cy="4104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420144" y="5805264"/>
            <a:ext cx="4312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1667788" y="1912187"/>
            <a:ext cx="1080120" cy="369332"/>
          </a:xfrm>
          <a:prstGeom prst="rect">
            <a:avLst/>
          </a:prstGeom>
          <a:noFill/>
        </p:spPr>
        <p:txBody>
          <a:bodyPr wrap="square" rtlCol="0">
            <a:spAutoFit/>
          </a:bodyPr>
          <a:lstStyle/>
          <a:p>
            <a:r>
              <a:rPr lang="nl-NL"/>
              <a:t>vrijheid</a:t>
            </a:r>
            <a:endParaRPr lang="nl-NL" dirty="0"/>
          </a:p>
        </p:txBody>
      </p:sp>
      <p:sp>
        <p:nvSpPr>
          <p:cNvPr id="11" name="TextBox 10"/>
          <p:cNvSpPr txBox="1"/>
          <p:nvPr/>
        </p:nvSpPr>
        <p:spPr>
          <a:xfrm>
            <a:off x="4644008" y="5919933"/>
            <a:ext cx="2304256" cy="369332"/>
          </a:xfrm>
          <a:prstGeom prst="rect">
            <a:avLst/>
          </a:prstGeom>
          <a:noFill/>
        </p:spPr>
        <p:txBody>
          <a:bodyPr wrap="square" rtlCol="0">
            <a:spAutoFit/>
          </a:bodyPr>
          <a:lstStyle/>
          <a:p>
            <a:r>
              <a:rPr lang="nl-NL"/>
              <a:t>verantwoordelijkheid</a:t>
            </a:r>
            <a:endParaRPr lang="nl-NL" dirty="0"/>
          </a:p>
        </p:txBody>
      </p:sp>
    </p:spTree>
    <p:extLst>
      <p:ext uri="{BB962C8B-B14F-4D97-AF65-F5344CB8AC3E}">
        <p14:creationId xmlns:p14="http://schemas.microsoft.com/office/powerpoint/2010/main" val="348362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007604" y="5373216"/>
            <a:ext cx="7128792" cy="8640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Leerdoelen</a:t>
            </a:r>
          </a:p>
          <a:p>
            <a:pPr algn="ctr"/>
            <a:r>
              <a:rPr lang="nl-NL">
                <a:solidFill>
                  <a:schemeClr val="tx1"/>
                </a:solidFill>
              </a:rPr>
              <a:t>toetsbare leerdoelen + overige leerdoelen</a:t>
            </a:r>
            <a:endParaRPr lang="en-US">
              <a:solidFill>
                <a:schemeClr val="tx1"/>
              </a:solidFill>
            </a:endParaRPr>
          </a:p>
        </p:txBody>
      </p:sp>
      <p:sp>
        <p:nvSpPr>
          <p:cNvPr id="5" name="Trapezoid 4"/>
          <p:cNvSpPr/>
          <p:nvPr/>
        </p:nvSpPr>
        <p:spPr>
          <a:xfrm>
            <a:off x="1527784" y="4509120"/>
            <a:ext cx="5996544" cy="864096"/>
          </a:xfrm>
          <a:prstGeom prst="trapezoi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Planning</a:t>
            </a:r>
          </a:p>
          <a:p>
            <a:pPr algn="ctr"/>
            <a:r>
              <a:rPr lang="nl-NL">
                <a:solidFill>
                  <a:schemeClr val="tx1"/>
                </a:solidFill>
              </a:rPr>
              <a:t>opbouw (trappetje!), betekenisvolle keuzes, skilltree</a:t>
            </a:r>
            <a:endParaRPr lang="en-US">
              <a:solidFill>
                <a:schemeClr val="tx1"/>
              </a:solidFill>
            </a:endParaRPr>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5576" y="908720"/>
            <a:ext cx="2952328" cy="2952328"/>
          </a:xfrm>
          <a:prstGeom prst="rect">
            <a:avLst/>
          </a:prstGeom>
        </p:spPr>
      </p:pic>
      <p:pic>
        <p:nvPicPr>
          <p:cNvPr id="6" name="Picture 2" descr="D:\Dropbox\Gamification\Skilltrees\Nieuwe methode\skilltree_H7.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806" b="39863"/>
          <a:stretch/>
        </p:blipFill>
        <p:spPr bwMode="auto">
          <a:xfrm>
            <a:off x="5220072" y="898274"/>
            <a:ext cx="3082863" cy="26642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2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007604" y="5373216"/>
            <a:ext cx="7128792" cy="8640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Leerdoelen</a:t>
            </a:r>
          </a:p>
          <a:p>
            <a:pPr algn="ctr"/>
            <a:r>
              <a:rPr lang="nl-NL">
                <a:solidFill>
                  <a:schemeClr val="tx1"/>
                </a:solidFill>
              </a:rPr>
              <a:t>toetsbare leerdoelen + overige leerdoelen</a:t>
            </a:r>
            <a:endParaRPr lang="en-US">
              <a:solidFill>
                <a:schemeClr val="tx1"/>
              </a:solidFill>
            </a:endParaRPr>
          </a:p>
        </p:txBody>
      </p:sp>
      <p:sp>
        <p:nvSpPr>
          <p:cNvPr id="5" name="Trapezoid 4"/>
          <p:cNvSpPr/>
          <p:nvPr/>
        </p:nvSpPr>
        <p:spPr>
          <a:xfrm>
            <a:off x="1527784" y="4509120"/>
            <a:ext cx="5996544" cy="864096"/>
          </a:xfrm>
          <a:prstGeom prst="trapezoi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Planning</a:t>
            </a:r>
          </a:p>
          <a:p>
            <a:pPr algn="ctr"/>
            <a:r>
              <a:rPr lang="nl-NL">
                <a:solidFill>
                  <a:schemeClr val="tx1"/>
                </a:solidFill>
              </a:rPr>
              <a:t>opbouw (trappetje!), betekenisvolle keuzes, skilltree</a:t>
            </a:r>
            <a:endParaRPr lang="en-US">
              <a:solidFill>
                <a:schemeClr val="tx1"/>
              </a:solidFill>
            </a:endParaRPr>
          </a:p>
        </p:txBody>
      </p:sp>
      <p:sp>
        <p:nvSpPr>
          <p:cNvPr id="7" name="Trapezoid 6"/>
          <p:cNvSpPr/>
          <p:nvPr/>
        </p:nvSpPr>
        <p:spPr>
          <a:xfrm>
            <a:off x="2051720" y="3645024"/>
            <a:ext cx="4948672" cy="864096"/>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Doorlopende structuren</a:t>
            </a:r>
          </a:p>
          <a:p>
            <a:pPr algn="ctr"/>
            <a:r>
              <a:rPr lang="nl-NL" sz="1600">
                <a:solidFill>
                  <a:schemeClr val="tx1"/>
                </a:solidFill>
              </a:rPr>
              <a:t>puntentelling (competitie/levels), verhaal, teams en rollen, opbouwen/unlocken</a:t>
            </a:r>
            <a:endParaRPr lang="en-US" sz="1600">
              <a:solidFill>
                <a:schemeClr val="tx1"/>
              </a:solidFill>
            </a:endParaRPr>
          </a:p>
        </p:txBody>
      </p:sp>
      <p:pic>
        <p:nvPicPr>
          <p:cNvPr id="10" name="Picture 2" descr="D:\Photos\Drubibu\2009-07 JCvakantie Jordanië\Foto's Bart\P718252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1906" y="342432"/>
            <a:ext cx="3744416"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793438" y="980728"/>
            <a:ext cx="2539532" cy="875648"/>
          </a:xfrm>
        </p:spPr>
        <p:txBody>
          <a:bodyPr>
            <a:noAutofit/>
            <a:scene3d>
              <a:camera prst="orthographicFront"/>
              <a:lightRig rig="threePt" dir="t"/>
            </a:scene3d>
            <a:sp3d extrusionH="57150">
              <a:bevelT w="82550" h="38100" prst="coolSlant"/>
            </a:sp3d>
          </a:bodyPr>
          <a:lstStyle/>
          <a:p>
            <a:br>
              <a:rPr lang="nl-NL" sz="2400" dirty="0">
                <a:solidFill>
                  <a:schemeClr val="accent6">
                    <a:lumMod val="75000"/>
                  </a:schemeClr>
                </a:solidFill>
                <a:latin typeface="Eras Bold ITC" pitchFamily="34" charset="0"/>
              </a:rPr>
            </a:br>
            <a:r>
              <a:rPr lang="nl-NL" sz="2400" dirty="0">
                <a:solidFill>
                  <a:schemeClr val="accent6">
                    <a:lumMod val="75000"/>
                  </a:schemeClr>
                </a:solidFill>
                <a:latin typeface="Eras Bold ITC" pitchFamily="34" charset="0"/>
              </a:rPr>
              <a:t>Expeditie Ohm</a:t>
            </a:r>
          </a:p>
        </p:txBody>
      </p:sp>
      <p:sp>
        <p:nvSpPr>
          <p:cNvPr id="12" name="Content Placeholder 2"/>
          <p:cNvSpPr>
            <a:spLocks noGrp="1"/>
          </p:cNvSpPr>
          <p:nvPr>
            <p:ph idx="1"/>
          </p:nvPr>
        </p:nvSpPr>
        <p:spPr>
          <a:xfrm>
            <a:off x="781954" y="1289770"/>
            <a:ext cx="2539532" cy="869628"/>
          </a:xfrm>
        </p:spPr>
        <p:txBody>
          <a:bodyPr>
            <a:noAutofit/>
          </a:bodyPr>
          <a:lstStyle/>
          <a:p>
            <a:pPr marL="0" indent="0" algn="ctr">
              <a:buNone/>
            </a:pPr>
            <a:endParaRPr lang="nl-NL" sz="1400" b="1" dirty="0"/>
          </a:p>
          <a:p>
            <a:pPr marL="0" indent="0" algn="ctr">
              <a:buNone/>
            </a:pPr>
            <a:endParaRPr lang="nl-NL" sz="1400" b="1" dirty="0"/>
          </a:p>
          <a:p>
            <a:pPr marL="0" indent="0" algn="ctr">
              <a:buNone/>
            </a:pPr>
            <a:r>
              <a:rPr lang="nl-NL" sz="1400" b="1" dirty="0">
                <a:solidFill>
                  <a:schemeClr val="accent6">
                    <a:lumMod val="60000"/>
                    <a:lumOff val="40000"/>
                  </a:schemeClr>
                </a:solidFill>
              </a:rPr>
              <a:t>De herontdekking van elektriciteit</a:t>
            </a:r>
          </a:p>
        </p:txBody>
      </p:sp>
      <p:pic>
        <p:nvPicPr>
          <p:cNvPr id="13" name="Picture 12"/>
          <p:cNvPicPr>
            <a:picLocks noChangeAspect="1"/>
          </p:cNvPicPr>
          <p:nvPr/>
        </p:nvPicPr>
        <p:blipFill rotWithShape="1">
          <a:blip r:embed="rId3"/>
          <a:srcRect l="32769" t="20502" r="34046" b="8022"/>
          <a:stretch/>
        </p:blipFill>
        <p:spPr>
          <a:xfrm rot="20986189">
            <a:off x="5657321" y="-585581"/>
            <a:ext cx="2942999" cy="3565556"/>
          </a:xfrm>
          <a:prstGeom prst="rect">
            <a:avLst/>
          </a:prstGeom>
          <a:ln w="28575">
            <a:solidFill>
              <a:schemeClr val="tx1"/>
            </a:solidFill>
          </a:ln>
        </p:spPr>
      </p:pic>
    </p:spTree>
    <p:extLst>
      <p:ext uri="{BB962C8B-B14F-4D97-AF65-F5344CB8AC3E}">
        <p14:creationId xmlns:p14="http://schemas.microsoft.com/office/powerpoint/2010/main" val="300906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411760" y="1124744"/>
            <a:ext cx="7029450" cy="5918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1"/>
          <p:cNvSpPr>
            <a:spLocks noGrp="1"/>
          </p:cNvSpPr>
          <p:nvPr>
            <p:ph type="title"/>
          </p:nvPr>
        </p:nvSpPr>
        <p:spPr>
          <a:xfrm>
            <a:off x="539552" y="188640"/>
            <a:ext cx="7272808" cy="576064"/>
          </a:xfrm>
        </p:spPr>
        <p:txBody>
          <a:bodyPr>
            <a:normAutofit fontScale="90000"/>
          </a:bodyPr>
          <a:lstStyle/>
          <a:p>
            <a:r>
              <a:rPr lang="en-US"/>
              <a:t>het doel is haalbaar en uitdagend</a:t>
            </a:r>
            <a:endParaRPr lang="en-US" dirty="0"/>
          </a:p>
        </p:txBody>
      </p:sp>
    </p:spTree>
    <p:extLst>
      <p:ext uri="{BB962C8B-B14F-4D97-AF65-F5344CB8AC3E}">
        <p14:creationId xmlns:p14="http://schemas.microsoft.com/office/powerpoint/2010/main" val="273575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007604" y="5373216"/>
            <a:ext cx="7128792" cy="8640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Leerdoelen</a:t>
            </a:r>
          </a:p>
          <a:p>
            <a:pPr algn="ctr"/>
            <a:r>
              <a:rPr lang="nl-NL">
                <a:solidFill>
                  <a:schemeClr val="tx1"/>
                </a:solidFill>
              </a:rPr>
              <a:t>toetsbare leerdoelen + overige leerdoelen</a:t>
            </a:r>
            <a:endParaRPr lang="en-US">
              <a:solidFill>
                <a:schemeClr val="tx1"/>
              </a:solidFill>
            </a:endParaRPr>
          </a:p>
        </p:txBody>
      </p:sp>
      <p:sp>
        <p:nvSpPr>
          <p:cNvPr id="5" name="Trapezoid 4"/>
          <p:cNvSpPr/>
          <p:nvPr/>
        </p:nvSpPr>
        <p:spPr>
          <a:xfrm>
            <a:off x="1527784" y="4509120"/>
            <a:ext cx="5996544" cy="864096"/>
          </a:xfrm>
          <a:prstGeom prst="trapezoi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Planning</a:t>
            </a:r>
          </a:p>
          <a:p>
            <a:pPr algn="ctr"/>
            <a:r>
              <a:rPr lang="nl-NL">
                <a:solidFill>
                  <a:schemeClr val="tx1"/>
                </a:solidFill>
              </a:rPr>
              <a:t>opbouw (trappetje!), betekenisvolle keuzes, skilltree</a:t>
            </a:r>
            <a:endParaRPr lang="en-US">
              <a:solidFill>
                <a:schemeClr val="tx1"/>
              </a:solidFill>
            </a:endParaRPr>
          </a:p>
        </p:txBody>
      </p:sp>
      <p:sp>
        <p:nvSpPr>
          <p:cNvPr id="7" name="Trapezoid 6"/>
          <p:cNvSpPr/>
          <p:nvPr/>
        </p:nvSpPr>
        <p:spPr>
          <a:xfrm>
            <a:off x="2051720" y="3645024"/>
            <a:ext cx="4948672" cy="864096"/>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a:solidFill>
                  <a:prstClr val="black"/>
                </a:solidFill>
              </a:rPr>
              <a:t>Doorlopende structuren</a:t>
            </a:r>
          </a:p>
          <a:p>
            <a:pPr lvl="0" algn="ctr"/>
            <a:r>
              <a:rPr lang="nl-NL" sz="1600">
                <a:solidFill>
                  <a:prstClr val="black"/>
                </a:solidFill>
              </a:rPr>
              <a:t>puntentelling (competitie/levels), verhaal, teams en rollen, opbouwen/unlocken</a:t>
            </a:r>
            <a:endParaRPr lang="en-US" sz="1600">
              <a:solidFill>
                <a:prstClr val="black"/>
              </a:solidFill>
            </a:endParaRPr>
          </a:p>
        </p:txBody>
      </p:sp>
      <p:pic>
        <p:nvPicPr>
          <p:cNvPr id="8" name="Picture 2" descr="https://pbs.twimg.com/media/CMN-k-qVEAA3G_j.png"/>
          <p:cNvPicPr>
            <a:picLocks noChangeAspect="1" noChangeArrowheads="1"/>
          </p:cNvPicPr>
          <p:nvPr/>
        </p:nvPicPr>
        <p:blipFill rotWithShape="1">
          <a:blip r:embed="rId2">
            <a:extLst>
              <a:ext uri="{28A0092B-C50C-407E-A947-70E740481C1C}">
                <a14:useLocalDpi xmlns:a14="http://schemas.microsoft.com/office/drawing/2010/main" val="0"/>
              </a:ext>
            </a:extLst>
          </a:blip>
          <a:srcRect l="2979" b="49148"/>
          <a:stretch/>
        </p:blipFill>
        <p:spPr bwMode="auto">
          <a:xfrm rot="21112922">
            <a:off x="238948" y="446644"/>
            <a:ext cx="3816424" cy="21324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rapezoid 5"/>
          <p:cNvSpPr/>
          <p:nvPr/>
        </p:nvSpPr>
        <p:spPr>
          <a:xfrm>
            <a:off x="2627784" y="2780928"/>
            <a:ext cx="3796544" cy="864096"/>
          </a:xfrm>
          <a:prstGeom prst="trapezoi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Feedback</a:t>
            </a:r>
          </a:p>
          <a:p>
            <a:pPr algn="ctr"/>
            <a:r>
              <a:rPr lang="nl-NL" sz="1600">
                <a:solidFill>
                  <a:schemeClr val="tx1"/>
                </a:solidFill>
              </a:rPr>
              <a:t>tests, nakijken, feedback form, onderlinge discussie, formative, toets</a:t>
            </a:r>
            <a:endParaRPr lang="en-US" sz="1600">
              <a:solidFill>
                <a:schemeClr val="tx1"/>
              </a:solidFill>
            </a:endParaRPr>
          </a:p>
        </p:txBody>
      </p:sp>
      <p:pic>
        <p:nvPicPr>
          <p:cNvPr id="9" name="Picture 8"/>
          <p:cNvPicPr>
            <a:picLocks noChangeAspect="1"/>
          </p:cNvPicPr>
          <p:nvPr/>
        </p:nvPicPr>
        <p:blipFill rotWithShape="1">
          <a:blip r:embed="rId3"/>
          <a:srcRect l="19803" t="26153" r="24668" b="43481"/>
          <a:stretch/>
        </p:blipFill>
        <p:spPr>
          <a:xfrm rot="767397">
            <a:off x="4476838" y="654354"/>
            <a:ext cx="5584466" cy="1717812"/>
          </a:xfrm>
          <a:prstGeom prst="rect">
            <a:avLst/>
          </a:prstGeom>
          <a:ln>
            <a:solidFill>
              <a:schemeClr val="tx1"/>
            </a:solidFill>
          </a:ln>
        </p:spPr>
      </p:pic>
    </p:spTree>
    <p:extLst>
      <p:ext uri="{BB962C8B-B14F-4D97-AF65-F5344CB8AC3E}">
        <p14:creationId xmlns:p14="http://schemas.microsoft.com/office/powerpoint/2010/main" val="82204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923236"/>
            <a:ext cx="6779096" cy="4209331"/>
          </a:xfrm>
        </p:spPr>
        <p:txBody>
          <a:bodyPr/>
          <a:lstStyle/>
          <a:p>
            <a:pPr marL="0" indent="0">
              <a:buNone/>
            </a:pPr>
            <a:endParaRPr lang="nl-NL" dirty="0"/>
          </a:p>
          <a:p>
            <a:pPr marL="0" indent="0">
              <a:buNone/>
            </a:pPr>
            <a:endParaRPr lang="nl-NL" dirty="0"/>
          </a:p>
          <a:p>
            <a:pPr marL="0" indent="0">
              <a:buNone/>
            </a:pPr>
            <a:r>
              <a:rPr lang="nl-NL" dirty="0"/>
              <a:t>gamification is kijken naar </a:t>
            </a:r>
          </a:p>
          <a:p>
            <a:pPr marL="0" indent="0">
              <a:buNone/>
            </a:pPr>
            <a:r>
              <a:rPr lang="nl-NL" dirty="0"/>
              <a:t>wat spellen zo boeiend maakt − </a:t>
            </a:r>
          </a:p>
          <a:p>
            <a:pPr marL="0" indent="0">
              <a:buNone/>
            </a:pPr>
            <a:r>
              <a:rPr lang="nl-NL" dirty="0"/>
              <a:t>en die elementen gebruiken</a:t>
            </a:r>
          </a:p>
          <a:p>
            <a:pPr marL="0" indent="0">
              <a:buNone/>
            </a:pPr>
            <a:r>
              <a:rPr lang="nl-NL" dirty="0"/>
              <a:t>voor </a:t>
            </a:r>
            <a:r>
              <a:rPr lang="nl-NL"/>
              <a:t>je lesontwerp</a:t>
            </a:r>
            <a:endParaRPr lang="nl-NL" dirty="0"/>
          </a:p>
        </p:txBody>
      </p:sp>
      <p:sp>
        <p:nvSpPr>
          <p:cNvPr id="4" name="TextBox 3"/>
          <p:cNvSpPr txBox="1"/>
          <p:nvPr/>
        </p:nvSpPr>
        <p:spPr>
          <a:xfrm>
            <a:off x="467544" y="1787332"/>
            <a:ext cx="1224136" cy="1569660"/>
          </a:xfrm>
          <a:prstGeom prst="rect">
            <a:avLst/>
          </a:prstGeom>
          <a:noFill/>
        </p:spPr>
        <p:txBody>
          <a:bodyPr wrap="square" rtlCol="0">
            <a:spAutoFit/>
          </a:bodyPr>
          <a:lstStyle/>
          <a:p>
            <a:r>
              <a:rPr lang="nl-NL" sz="9600" dirty="0">
                <a:solidFill>
                  <a:schemeClr val="accent3">
                    <a:lumMod val="75000"/>
                  </a:schemeClr>
                </a:solidFill>
                <a:latin typeface="Arial Black" pitchFamily="34" charset="0"/>
              </a:rPr>
              <a:t>“</a:t>
            </a:r>
          </a:p>
        </p:txBody>
      </p:sp>
      <p:sp>
        <p:nvSpPr>
          <p:cNvPr id="5" name="TextBox 4"/>
          <p:cNvSpPr txBox="1"/>
          <p:nvPr/>
        </p:nvSpPr>
        <p:spPr>
          <a:xfrm>
            <a:off x="7740352" y="3875564"/>
            <a:ext cx="1296144" cy="1569660"/>
          </a:xfrm>
          <a:prstGeom prst="rect">
            <a:avLst/>
          </a:prstGeom>
          <a:noFill/>
        </p:spPr>
        <p:txBody>
          <a:bodyPr wrap="square" rtlCol="0">
            <a:spAutoFit/>
          </a:bodyPr>
          <a:lstStyle/>
          <a:p>
            <a:r>
              <a:rPr lang="nl-NL" sz="9600" dirty="0">
                <a:solidFill>
                  <a:schemeClr val="accent3">
                    <a:lumMod val="75000"/>
                  </a:schemeClr>
                </a:solidFill>
                <a:latin typeface="Arial Black" pitchFamily="34" charset="0"/>
              </a:rPr>
              <a:t>”</a:t>
            </a:r>
            <a:endParaRPr lang="nl-NL" sz="1600" dirty="0">
              <a:solidFill>
                <a:schemeClr val="accent3">
                  <a:lumMod val="75000"/>
                </a:schemeClr>
              </a:solidFill>
              <a:latin typeface="Arial Black" pitchFamily="34" charset="0"/>
            </a:endParaRPr>
          </a:p>
        </p:txBody>
      </p:sp>
    </p:spTree>
    <p:extLst>
      <p:ext uri="{BB962C8B-B14F-4D97-AF65-F5344CB8AC3E}">
        <p14:creationId xmlns:p14="http://schemas.microsoft.com/office/powerpoint/2010/main" val="426652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007604" y="5373216"/>
            <a:ext cx="7128792" cy="8640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Leerdoelen</a:t>
            </a:r>
          </a:p>
          <a:p>
            <a:pPr algn="ctr"/>
            <a:r>
              <a:rPr lang="nl-NL">
                <a:solidFill>
                  <a:schemeClr val="tx1"/>
                </a:solidFill>
              </a:rPr>
              <a:t>toetsbare leerdoelen + overige leerdoelen</a:t>
            </a:r>
            <a:endParaRPr lang="en-US">
              <a:solidFill>
                <a:schemeClr val="tx1"/>
              </a:solidFill>
            </a:endParaRPr>
          </a:p>
        </p:txBody>
      </p:sp>
      <p:sp>
        <p:nvSpPr>
          <p:cNvPr id="5" name="Trapezoid 4"/>
          <p:cNvSpPr/>
          <p:nvPr/>
        </p:nvSpPr>
        <p:spPr>
          <a:xfrm>
            <a:off x="1527784" y="4509120"/>
            <a:ext cx="5996544" cy="864096"/>
          </a:xfrm>
          <a:prstGeom prst="trapezoi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Planning</a:t>
            </a:r>
          </a:p>
          <a:p>
            <a:pPr algn="ctr"/>
            <a:r>
              <a:rPr lang="nl-NL">
                <a:solidFill>
                  <a:schemeClr val="tx1"/>
                </a:solidFill>
              </a:rPr>
              <a:t>opbouw (trappetje!), betekenisvolle keuzes, skilltree</a:t>
            </a:r>
            <a:endParaRPr lang="en-US">
              <a:solidFill>
                <a:schemeClr val="tx1"/>
              </a:solidFill>
            </a:endParaRPr>
          </a:p>
        </p:txBody>
      </p:sp>
      <p:sp>
        <p:nvSpPr>
          <p:cNvPr id="7" name="Trapezoid 6"/>
          <p:cNvSpPr/>
          <p:nvPr/>
        </p:nvSpPr>
        <p:spPr>
          <a:xfrm>
            <a:off x="2051720" y="3645024"/>
            <a:ext cx="4948672" cy="864096"/>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a:solidFill>
                  <a:prstClr val="black"/>
                </a:solidFill>
              </a:rPr>
              <a:t>Doorlopende structuren</a:t>
            </a:r>
          </a:p>
          <a:p>
            <a:pPr lvl="0" algn="ctr"/>
            <a:r>
              <a:rPr lang="nl-NL" sz="1600">
                <a:solidFill>
                  <a:prstClr val="black"/>
                </a:solidFill>
              </a:rPr>
              <a:t>puntentelling (competitie/levels), verhaal, teams en rollen, opbouwen/unlocken</a:t>
            </a:r>
            <a:endParaRPr lang="en-US" sz="1600">
              <a:solidFill>
                <a:prstClr val="black"/>
              </a:solidFill>
            </a:endParaRPr>
          </a:p>
        </p:txBody>
      </p:sp>
      <p:sp>
        <p:nvSpPr>
          <p:cNvPr id="6" name="Trapezoid 5"/>
          <p:cNvSpPr/>
          <p:nvPr/>
        </p:nvSpPr>
        <p:spPr>
          <a:xfrm>
            <a:off x="2627784" y="2780928"/>
            <a:ext cx="3796544" cy="864096"/>
          </a:xfrm>
          <a:prstGeom prst="trapezoi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Feedback</a:t>
            </a:r>
          </a:p>
          <a:p>
            <a:pPr algn="ctr"/>
            <a:r>
              <a:rPr lang="nl-NL" sz="1600">
                <a:solidFill>
                  <a:schemeClr val="tx1"/>
                </a:solidFill>
              </a:rPr>
              <a:t>tests, nakijken, feedback form, onderlinge discussie, formative, toets</a:t>
            </a:r>
            <a:endParaRPr lang="en-US" sz="1600">
              <a:solidFill>
                <a:schemeClr val="tx1"/>
              </a:solidFill>
            </a:endParaRPr>
          </a:p>
        </p:txBody>
      </p:sp>
      <p:sp>
        <p:nvSpPr>
          <p:cNvPr id="9" name="Trapezoid 8"/>
          <p:cNvSpPr/>
          <p:nvPr/>
        </p:nvSpPr>
        <p:spPr>
          <a:xfrm>
            <a:off x="3059832" y="1916832"/>
            <a:ext cx="2932448" cy="864096"/>
          </a:xfrm>
          <a:prstGeom prst="trapezoi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Lessen</a:t>
            </a:r>
          </a:p>
          <a:p>
            <a:pPr algn="ctr"/>
            <a:r>
              <a:rPr lang="nl-NL" sz="1600">
                <a:solidFill>
                  <a:schemeClr val="tx1"/>
                </a:solidFill>
              </a:rPr>
              <a:t>actief, oneindig veel mogelijkheden</a:t>
            </a:r>
            <a:endParaRPr lang="en-US" sz="1600">
              <a:solidFill>
                <a:schemeClr val="tx1"/>
              </a:solidFill>
            </a:endParaRPr>
          </a:p>
        </p:txBody>
      </p:sp>
      <p:pic>
        <p:nvPicPr>
          <p:cNvPr id="10" name="Picture 2" descr="D:\Dropbox\Camera Uploads\2015-11-23 09.37.1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20379202">
            <a:off x="-278110" y="-253749"/>
            <a:ext cx="3367312" cy="25281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3"/>
          <a:srcRect l="18613" t="23808" r="18613" b="13561"/>
          <a:stretch/>
        </p:blipFill>
        <p:spPr>
          <a:xfrm rot="903201">
            <a:off x="5928657" y="104490"/>
            <a:ext cx="3670514" cy="2059982"/>
          </a:xfrm>
          <a:prstGeom prst="rect">
            <a:avLst/>
          </a:prstGeom>
          <a:ln>
            <a:solidFill>
              <a:schemeClr val="tx1"/>
            </a:solidFill>
          </a:ln>
        </p:spPr>
      </p:pic>
    </p:spTree>
    <p:extLst>
      <p:ext uri="{BB962C8B-B14F-4D97-AF65-F5344CB8AC3E}">
        <p14:creationId xmlns:p14="http://schemas.microsoft.com/office/powerpoint/2010/main" val="3649251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a:off x="1007604" y="5373216"/>
            <a:ext cx="7128792" cy="864096"/>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Leerdoelen</a:t>
            </a:r>
          </a:p>
          <a:p>
            <a:pPr algn="ctr"/>
            <a:r>
              <a:rPr lang="nl-NL">
                <a:solidFill>
                  <a:schemeClr val="tx1"/>
                </a:solidFill>
              </a:rPr>
              <a:t>toetsbare leerdoelen + overige leerdoelen</a:t>
            </a:r>
            <a:endParaRPr lang="en-US">
              <a:solidFill>
                <a:schemeClr val="tx1"/>
              </a:solidFill>
            </a:endParaRPr>
          </a:p>
        </p:txBody>
      </p:sp>
      <p:sp>
        <p:nvSpPr>
          <p:cNvPr id="5" name="Trapezoid 4"/>
          <p:cNvSpPr/>
          <p:nvPr/>
        </p:nvSpPr>
        <p:spPr>
          <a:xfrm>
            <a:off x="1527784" y="4509120"/>
            <a:ext cx="5996544" cy="864096"/>
          </a:xfrm>
          <a:prstGeom prst="trapezoid">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Planning</a:t>
            </a:r>
          </a:p>
          <a:p>
            <a:pPr algn="ctr"/>
            <a:r>
              <a:rPr lang="nl-NL">
                <a:solidFill>
                  <a:schemeClr val="tx1"/>
                </a:solidFill>
              </a:rPr>
              <a:t>opbouw (trappetje!), betekenisvolle keuzes, skilltree</a:t>
            </a:r>
            <a:endParaRPr lang="en-US">
              <a:solidFill>
                <a:schemeClr val="tx1"/>
              </a:solidFill>
            </a:endParaRPr>
          </a:p>
        </p:txBody>
      </p:sp>
      <p:sp>
        <p:nvSpPr>
          <p:cNvPr id="7" name="Trapezoid 6"/>
          <p:cNvSpPr/>
          <p:nvPr/>
        </p:nvSpPr>
        <p:spPr>
          <a:xfrm>
            <a:off x="2051720" y="3645024"/>
            <a:ext cx="4948672" cy="864096"/>
          </a:xfrm>
          <a:prstGeom prst="trapezoi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a:solidFill>
                  <a:prstClr val="black"/>
                </a:solidFill>
              </a:rPr>
              <a:t>Doorlopende structuren</a:t>
            </a:r>
          </a:p>
          <a:p>
            <a:pPr lvl="0" algn="ctr"/>
            <a:r>
              <a:rPr lang="nl-NL" sz="1600">
                <a:solidFill>
                  <a:prstClr val="black"/>
                </a:solidFill>
              </a:rPr>
              <a:t>puntentelling (competitie/levels), verhaal, teams en rollen, opbouwen/unlocken</a:t>
            </a:r>
            <a:endParaRPr lang="en-US" sz="1600">
              <a:solidFill>
                <a:prstClr val="black"/>
              </a:solidFill>
            </a:endParaRPr>
          </a:p>
        </p:txBody>
      </p:sp>
      <p:sp>
        <p:nvSpPr>
          <p:cNvPr id="6" name="Trapezoid 5"/>
          <p:cNvSpPr/>
          <p:nvPr/>
        </p:nvSpPr>
        <p:spPr>
          <a:xfrm>
            <a:off x="2627784" y="2780928"/>
            <a:ext cx="3796544" cy="864096"/>
          </a:xfrm>
          <a:prstGeom prst="trapezoi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Feedback</a:t>
            </a:r>
          </a:p>
          <a:p>
            <a:pPr algn="ctr"/>
            <a:r>
              <a:rPr lang="nl-NL" sz="1600">
                <a:solidFill>
                  <a:schemeClr val="tx1"/>
                </a:solidFill>
              </a:rPr>
              <a:t>tests, nakijken, feedback form, onderlinge discussie, formative, toets</a:t>
            </a:r>
            <a:endParaRPr lang="en-US" sz="1600">
              <a:solidFill>
                <a:schemeClr val="tx1"/>
              </a:solidFill>
            </a:endParaRPr>
          </a:p>
        </p:txBody>
      </p:sp>
      <p:sp>
        <p:nvSpPr>
          <p:cNvPr id="9" name="Trapezoid 8"/>
          <p:cNvSpPr/>
          <p:nvPr/>
        </p:nvSpPr>
        <p:spPr>
          <a:xfrm>
            <a:off x="3059832" y="1916832"/>
            <a:ext cx="2932448" cy="864096"/>
          </a:xfrm>
          <a:prstGeom prst="trapezoi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tx1"/>
                </a:solidFill>
              </a:rPr>
              <a:t>Lessen</a:t>
            </a:r>
          </a:p>
          <a:p>
            <a:pPr algn="ctr"/>
            <a:r>
              <a:rPr lang="nl-NL" sz="1600">
                <a:solidFill>
                  <a:schemeClr val="tx1"/>
                </a:solidFill>
              </a:rPr>
              <a:t>actief, oneindig veel mogelijkheden</a:t>
            </a:r>
            <a:endParaRPr lang="en-US" sz="1600">
              <a:solidFill>
                <a:schemeClr val="tx1"/>
              </a:solidFill>
            </a:endParaRPr>
          </a:p>
        </p:txBody>
      </p:sp>
      <p:pic>
        <p:nvPicPr>
          <p:cNvPr id="8194" name="Picture 2" descr="http://cdn.xl.thumbs.canstockphoto.com/canstock18511945.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880"/>
          <a:stretch/>
        </p:blipFill>
        <p:spPr bwMode="auto">
          <a:xfrm>
            <a:off x="3275856" y="476672"/>
            <a:ext cx="2286000" cy="165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52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a:t>hoe houden spellen de speler betrokken?</a:t>
            </a: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a:lnSpc>
                <a:spcPct val="110000"/>
              </a:lnSpc>
            </a:pPr>
            <a:r>
              <a:rPr lang="nl-NL" sz="2900"/>
              <a:t>de speler is </a:t>
            </a:r>
            <a:r>
              <a:rPr lang="nl-NL" sz="2900" b="1">
                <a:solidFill>
                  <a:schemeClr val="accent3">
                    <a:lumMod val="75000"/>
                  </a:schemeClr>
                </a:solidFill>
              </a:rPr>
              <a:t>actief</a:t>
            </a:r>
            <a:endParaRPr lang="nl-NL" sz="2900" dirty="0">
              <a:solidFill>
                <a:schemeClr val="accent3">
                  <a:lumMod val="75000"/>
                </a:schemeClr>
              </a:solidFill>
            </a:endParaRPr>
          </a:p>
          <a:p>
            <a:pPr>
              <a:lnSpc>
                <a:spcPct val="110000"/>
              </a:lnSpc>
            </a:pPr>
            <a:r>
              <a:rPr lang="nl-NL" sz="2900"/>
              <a:t>de speler heeft steeds een </a:t>
            </a:r>
            <a:r>
              <a:rPr lang="nl-NL" sz="2900" b="1">
                <a:solidFill>
                  <a:schemeClr val="accent3">
                    <a:lumMod val="75000"/>
                  </a:schemeClr>
                </a:solidFill>
              </a:rPr>
              <a:t>doel</a:t>
            </a:r>
            <a:r>
              <a:rPr lang="nl-NL" sz="2900"/>
              <a:t> </a:t>
            </a:r>
          </a:p>
          <a:p>
            <a:pPr lvl="1">
              <a:lnSpc>
                <a:spcPct val="110000"/>
              </a:lnSpc>
            </a:pPr>
            <a:r>
              <a:rPr lang="nl-NL" sz="2900"/>
              <a:t>hij weet wat hij moet doen: </a:t>
            </a:r>
            <a:r>
              <a:rPr lang="nl-NL" sz="2900">
                <a:solidFill>
                  <a:schemeClr val="tx2">
                    <a:lumMod val="60000"/>
                    <a:lumOff val="40000"/>
                  </a:schemeClr>
                </a:solidFill>
              </a:rPr>
              <a:t>duidelijk</a:t>
            </a:r>
          </a:p>
          <a:p>
            <a:pPr lvl="1">
              <a:lnSpc>
                <a:spcPct val="110000"/>
              </a:lnSpc>
            </a:pPr>
            <a:r>
              <a:rPr lang="nl-NL" sz="2900"/>
              <a:t>hij weet waarom hij dat moet doen: </a:t>
            </a:r>
            <a:r>
              <a:rPr lang="nl-NL" sz="2900">
                <a:solidFill>
                  <a:schemeClr val="tx2">
                    <a:lumMod val="60000"/>
                    <a:lumOff val="40000"/>
                  </a:schemeClr>
                </a:solidFill>
              </a:rPr>
              <a:t>betekenisvol</a:t>
            </a:r>
          </a:p>
          <a:p>
            <a:pPr lvl="1">
              <a:lnSpc>
                <a:spcPct val="110000"/>
              </a:lnSpc>
            </a:pPr>
            <a:r>
              <a:rPr lang="nl-NL" sz="2900"/>
              <a:t>hij weet dat hij het doel net aankan: </a:t>
            </a:r>
            <a:r>
              <a:rPr lang="nl-NL" sz="2900">
                <a:solidFill>
                  <a:schemeClr val="tx2">
                    <a:lumMod val="60000"/>
                    <a:lumOff val="40000"/>
                  </a:schemeClr>
                </a:solidFill>
              </a:rPr>
              <a:t>haalbaar </a:t>
            </a:r>
            <a:r>
              <a:rPr lang="nl-NL" sz="2900"/>
              <a:t>en</a:t>
            </a:r>
            <a:r>
              <a:rPr lang="nl-NL" sz="2900">
                <a:solidFill>
                  <a:schemeClr val="tx2">
                    <a:lumMod val="60000"/>
                    <a:lumOff val="40000"/>
                  </a:schemeClr>
                </a:solidFill>
              </a:rPr>
              <a:t> uitdagend</a:t>
            </a:r>
            <a:endParaRPr lang="nl-NL" sz="2900" dirty="0">
              <a:solidFill>
                <a:schemeClr val="tx2">
                  <a:lumMod val="60000"/>
                  <a:lumOff val="40000"/>
                </a:schemeClr>
              </a:solidFill>
            </a:endParaRPr>
          </a:p>
          <a:p>
            <a:pPr>
              <a:lnSpc>
                <a:spcPct val="110000"/>
              </a:lnSpc>
            </a:pPr>
            <a:r>
              <a:rPr lang="nl-NL" sz="2900"/>
              <a:t>de speler heeft </a:t>
            </a:r>
            <a:r>
              <a:rPr lang="nl-NL" sz="2900" b="1">
                <a:solidFill>
                  <a:schemeClr val="accent3">
                    <a:lumMod val="75000"/>
                  </a:schemeClr>
                </a:solidFill>
              </a:rPr>
              <a:t>autonomie</a:t>
            </a:r>
            <a:r>
              <a:rPr lang="nl-NL" sz="2900"/>
              <a:t>: hij kan </a:t>
            </a:r>
            <a:r>
              <a:rPr lang="nl-NL" sz="2900">
                <a:solidFill>
                  <a:schemeClr val="tx2">
                    <a:lumMod val="60000"/>
                    <a:lumOff val="40000"/>
                  </a:schemeClr>
                </a:solidFill>
              </a:rPr>
              <a:t>kiezen </a:t>
            </a:r>
            <a:r>
              <a:rPr lang="nl-NL" sz="2900"/>
              <a:t>wat en/of hoe hij iets doet</a:t>
            </a:r>
          </a:p>
          <a:p>
            <a:pPr>
              <a:lnSpc>
                <a:spcPct val="110000"/>
              </a:lnSpc>
            </a:pPr>
            <a:r>
              <a:rPr lang="nl-NL" sz="2900"/>
              <a:t>de speler krijgt constant </a:t>
            </a:r>
            <a:r>
              <a:rPr lang="nl-NL" sz="2900" b="1">
                <a:solidFill>
                  <a:schemeClr val="accent3">
                    <a:lumMod val="75000"/>
                  </a:schemeClr>
                </a:solidFill>
              </a:rPr>
              <a:t>feedback</a:t>
            </a:r>
          </a:p>
          <a:p>
            <a:pPr lvl="1">
              <a:lnSpc>
                <a:spcPct val="110000"/>
              </a:lnSpc>
            </a:pPr>
            <a:r>
              <a:rPr lang="nl-NL" sz="2900"/>
              <a:t>hij </a:t>
            </a:r>
            <a:r>
              <a:rPr lang="nl-NL" sz="2900">
                <a:solidFill>
                  <a:schemeClr val="tx2">
                    <a:lumMod val="60000"/>
                    <a:lumOff val="40000"/>
                  </a:schemeClr>
                </a:solidFill>
              </a:rPr>
              <a:t>ziet het gevolg </a:t>
            </a:r>
            <a:r>
              <a:rPr lang="nl-NL" sz="2900"/>
              <a:t>van zijn acties en mag het </a:t>
            </a:r>
            <a:r>
              <a:rPr lang="nl-NL" sz="2900">
                <a:solidFill>
                  <a:schemeClr val="tx2">
                    <a:lumMod val="60000"/>
                    <a:lumOff val="40000"/>
                  </a:schemeClr>
                </a:solidFill>
              </a:rPr>
              <a:t>opnieuw</a:t>
            </a:r>
            <a:r>
              <a:rPr lang="nl-NL" sz="2900"/>
              <a:t> </a:t>
            </a:r>
            <a:r>
              <a:rPr lang="nl-NL" sz="2900">
                <a:solidFill>
                  <a:schemeClr val="tx2">
                    <a:lumMod val="60000"/>
                    <a:lumOff val="40000"/>
                  </a:schemeClr>
                </a:solidFill>
              </a:rPr>
              <a:t>doen</a:t>
            </a:r>
            <a:r>
              <a:rPr lang="nl-NL" sz="2900"/>
              <a:t> tot het goed gaat</a:t>
            </a:r>
            <a:endParaRPr lang="nl-NL" sz="2900">
              <a:solidFill>
                <a:schemeClr val="tx2">
                  <a:lumMod val="60000"/>
                  <a:lumOff val="40000"/>
                </a:schemeClr>
              </a:solidFill>
            </a:endParaRPr>
          </a:p>
          <a:p>
            <a:pPr lvl="1">
              <a:lnSpc>
                <a:spcPct val="110000"/>
              </a:lnSpc>
            </a:pPr>
            <a:r>
              <a:rPr lang="nl-NL" sz="2900"/>
              <a:t>de </a:t>
            </a:r>
            <a:r>
              <a:rPr lang="nl-NL" sz="2900">
                <a:solidFill>
                  <a:schemeClr val="tx2">
                    <a:lumMod val="60000"/>
                    <a:lumOff val="40000"/>
                  </a:schemeClr>
                </a:solidFill>
              </a:rPr>
              <a:t>voortgang</a:t>
            </a:r>
            <a:r>
              <a:rPr lang="nl-NL" sz="2900"/>
              <a:t> is inzichtelijk en wordt gevierd</a:t>
            </a:r>
          </a:p>
          <a:p>
            <a:pPr>
              <a:lnSpc>
                <a:spcPct val="110000"/>
              </a:lnSpc>
            </a:pPr>
            <a:r>
              <a:rPr lang="nl-NL" sz="2900"/>
              <a:t>de speler is </a:t>
            </a:r>
            <a:r>
              <a:rPr lang="nl-NL" sz="2900" b="1">
                <a:solidFill>
                  <a:schemeClr val="accent3">
                    <a:lumMod val="75000"/>
                  </a:schemeClr>
                </a:solidFill>
              </a:rPr>
              <a:t>sociaal</a:t>
            </a:r>
            <a:r>
              <a:rPr lang="nl-NL" sz="2900"/>
              <a:t>: er </a:t>
            </a:r>
            <a:r>
              <a:rPr lang="nl-NL" sz="2900" dirty="0"/>
              <a:t>is </a:t>
            </a:r>
            <a:r>
              <a:rPr lang="nl-NL" sz="2900" dirty="0">
                <a:solidFill>
                  <a:schemeClr val="tx2">
                    <a:lumMod val="60000"/>
                    <a:lumOff val="40000"/>
                  </a:schemeClr>
                </a:solidFill>
              </a:rPr>
              <a:t>samenwerking</a:t>
            </a:r>
            <a:r>
              <a:rPr lang="nl-NL" sz="2900" dirty="0">
                <a:solidFill>
                  <a:schemeClr val="accent3">
                    <a:lumMod val="75000"/>
                  </a:schemeClr>
                </a:solidFill>
              </a:rPr>
              <a:t> </a:t>
            </a:r>
            <a:r>
              <a:rPr lang="nl-NL" sz="2900"/>
              <a:t>en </a:t>
            </a:r>
            <a:r>
              <a:rPr lang="nl-NL" sz="2900">
                <a:solidFill>
                  <a:schemeClr val="tx2">
                    <a:lumMod val="60000"/>
                    <a:lumOff val="40000"/>
                  </a:schemeClr>
                </a:solidFill>
              </a:rPr>
              <a:t>competitie</a:t>
            </a:r>
            <a:r>
              <a:rPr lang="nl-NL" sz="2900"/>
              <a:t>, en de speler neemt een </a:t>
            </a:r>
            <a:r>
              <a:rPr lang="nl-NL" sz="2900">
                <a:solidFill>
                  <a:schemeClr val="tx2">
                    <a:lumMod val="60000"/>
                    <a:lumOff val="40000"/>
                  </a:schemeClr>
                </a:solidFill>
              </a:rPr>
              <a:t>rol </a:t>
            </a:r>
            <a:r>
              <a:rPr lang="nl-NL" sz="2900"/>
              <a:t>aan</a:t>
            </a:r>
            <a:endParaRPr lang="nl-NL" sz="2900" dirty="0">
              <a:solidFill>
                <a:schemeClr val="tx2">
                  <a:lumMod val="60000"/>
                  <a:lumOff val="40000"/>
                </a:schemeClr>
              </a:solidFill>
            </a:endParaRPr>
          </a:p>
          <a:p>
            <a:pPr>
              <a:lnSpc>
                <a:spcPct val="110000"/>
              </a:lnSpc>
            </a:pPr>
            <a:endParaRPr lang="nl-NL" sz="2800" b="1" dirty="0">
              <a:solidFill>
                <a:schemeClr val="accent3">
                  <a:lumMod val="75000"/>
                </a:schemeClr>
              </a:solidFill>
            </a:endParaRPr>
          </a:p>
        </p:txBody>
      </p:sp>
    </p:spTree>
    <p:extLst>
      <p:ext uri="{BB962C8B-B14F-4D97-AF65-F5344CB8AC3E}">
        <p14:creationId xmlns:p14="http://schemas.microsoft.com/office/powerpoint/2010/main" val="19255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meer informatie?</a:t>
            </a:r>
          </a:p>
        </p:txBody>
      </p:sp>
      <p:sp>
        <p:nvSpPr>
          <p:cNvPr id="3" name="Content Placeholder 2"/>
          <p:cNvSpPr>
            <a:spLocks noGrp="1"/>
          </p:cNvSpPr>
          <p:nvPr>
            <p:ph idx="1"/>
          </p:nvPr>
        </p:nvSpPr>
        <p:spPr/>
        <p:txBody>
          <a:bodyPr/>
          <a:lstStyle/>
          <a:p>
            <a:r>
              <a:rPr lang="nl-NL" dirty="0"/>
              <a:t>lees- en kijklijst</a:t>
            </a:r>
          </a:p>
          <a:p>
            <a:r>
              <a:rPr lang="nl-NL" dirty="0"/>
              <a:t>www.playbookgamification.nl</a:t>
            </a:r>
          </a:p>
          <a:p>
            <a:pPr lvl="1"/>
            <a:r>
              <a:rPr lang="nl-NL" dirty="0"/>
              <a:t>artikelen</a:t>
            </a:r>
          </a:p>
          <a:p>
            <a:pPr lvl="1"/>
            <a:r>
              <a:rPr lang="nl-NL" dirty="0"/>
              <a:t>materialen en templates</a:t>
            </a:r>
          </a:p>
          <a:p>
            <a:pPr lvl="1"/>
            <a:r>
              <a:rPr lang="nl-NL" dirty="0"/>
              <a:t>nieuwsbrief</a:t>
            </a:r>
          </a:p>
          <a:p>
            <a:endParaRPr lang="nl-NL" dirty="0"/>
          </a:p>
        </p:txBody>
      </p:sp>
      <p:pic>
        <p:nvPicPr>
          <p:cNvPr id="4" name="Picture 3" descr="D:\Dropbox\Playbook Gamification\Bibliotheek\Images\Logo\website_title_v2.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572000" y="5013176"/>
            <a:ext cx="393369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921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spTree>
    <p:extLst>
      <p:ext uri="{BB962C8B-B14F-4D97-AF65-F5344CB8AC3E}">
        <p14:creationId xmlns:p14="http://schemas.microsoft.com/office/powerpoint/2010/main" val="2506683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self-determination</a:t>
            </a:r>
            <a:r>
              <a:rPr lang="nl-NL" dirty="0"/>
              <a:t> </a:t>
            </a:r>
            <a:r>
              <a:rPr lang="nl-NL" dirty="0" err="1"/>
              <a:t>theory</a:t>
            </a:r>
            <a:endParaRPr lang="nl-NL" dirty="0"/>
          </a:p>
        </p:txBody>
      </p:sp>
      <p:sp>
        <p:nvSpPr>
          <p:cNvPr id="4" name="Ruit 3"/>
          <p:cNvSpPr/>
          <p:nvPr/>
        </p:nvSpPr>
        <p:spPr>
          <a:xfrm>
            <a:off x="4886637" y="3417633"/>
            <a:ext cx="1542341" cy="740654"/>
          </a:xfrm>
          <a:prstGeom prst="diamond">
            <a:avLst/>
          </a:prstGeom>
          <a:noFill/>
          <a:ln w="762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b="1"/>
              <a:t>Waarom?</a:t>
            </a:r>
            <a:endParaRPr lang="nl-NL" b="1" dirty="0"/>
          </a:p>
        </p:txBody>
      </p:sp>
      <p:sp>
        <p:nvSpPr>
          <p:cNvPr id="5" name="Ovaal 4"/>
          <p:cNvSpPr/>
          <p:nvPr/>
        </p:nvSpPr>
        <p:spPr>
          <a:xfrm>
            <a:off x="107504" y="2591966"/>
            <a:ext cx="2159224" cy="792088"/>
          </a:xfrm>
          <a:prstGeom prst="ellipse">
            <a:avLst/>
          </a:prstGeom>
          <a:noFill/>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a:t>Niet gemotiveerd</a:t>
            </a:r>
            <a:endParaRPr lang="nl-NL" b="1" dirty="0"/>
          </a:p>
        </p:txBody>
      </p:sp>
      <p:sp>
        <p:nvSpPr>
          <p:cNvPr id="6" name="Ovaal 5"/>
          <p:cNvSpPr/>
          <p:nvPr/>
        </p:nvSpPr>
        <p:spPr>
          <a:xfrm>
            <a:off x="4685556" y="2591966"/>
            <a:ext cx="2046684" cy="792088"/>
          </a:xfrm>
          <a:prstGeom prst="ellipse">
            <a:avLst/>
          </a:prstGeom>
          <a:noFill/>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a:t>Gemotiveerd</a:t>
            </a:r>
            <a:endParaRPr lang="nl-NL" b="1" dirty="0"/>
          </a:p>
        </p:txBody>
      </p:sp>
      <p:sp>
        <p:nvSpPr>
          <p:cNvPr id="7" name="Ruit 6"/>
          <p:cNvSpPr/>
          <p:nvPr/>
        </p:nvSpPr>
        <p:spPr>
          <a:xfrm>
            <a:off x="2123728" y="1565176"/>
            <a:ext cx="2520280" cy="1296144"/>
          </a:xfrm>
          <a:prstGeom prst="diamond">
            <a:avLst/>
          </a:prstGeom>
          <a:noFill/>
          <a:ln w="7620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b="1"/>
              <a:t>Doet iemand iets?</a:t>
            </a:r>
            <a:endParaRPr lang="nl-NL" b="1" dirty="0"/>
          </a:p>
        </p:txBody>
      </p:sp>
      <p:sp>
        <p:nvSpPr>
          <p:cNvPr id="8" name="Ovaal 7"/>
          <p:cNvSpPr/>
          <p:nvPr/>
        </p:nvSpPr>
        <p:spPr>
          <a:xfrm>
            <a:off x="2812604" y="4509120"/>
            <a:ext cx="1800200" cy="792088"/>
          </a:xfrm>
          <a:prstGeom prst="ellipse">
            <a:avLst/>
          </a:prstGeom>
          <a:noFill/>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a:t>Extrinsieke motivatie</a:t>
            </a:r>
            <a:endParaRPr lang="nl-NL" b="1" dirty="0"/>
          </a:p>
        </p:txBody>
      </p:sp>
      <p:sp>
        <p:nvSpPr>
          <p:cNvPr id="9" name="Ovaal 8"/>
          <p:cNvSpPr/>
          <p:nvPr/>
        </p:nvSpPr>
        <p:spPr>
          <a:xfrm>
            <a:off x="6156176" y="4509120"/>
            <a:ext cx="1800200" cy="792088"/>
          </a:xfrm>
          <a:prstGeom prst="ellipse">
            <a:avLst/>
          </a:prstGeom>
          <a:noFill/>
          <a:ln w="571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a:t>Intrinsieke motivatie</a:t>
            </a:r>
            <a:endParaRPr lang="nl-NL" b="1" dirty="0"/>
          </a:p>
        </p:txBody>
      </p:sp>
      <p:sp>
        <p:nvSpPr>
          <p:cNvPr id="10" name="Ovaal 9"/>
          <p:cNvSpPr/>
          <p:nvPr/>
        </p:nvSpPr>
        <p:spPr>
          <a:xfrm>
            <a:off x="107504" y="5661248"/>
            <a:ext cx="1502296" cy="792088"/>
          </a:xfrm>
          <a:prstGeom prst="ellipse">
            <a:avLst/>
          </a:prstGeom>
          <a:noFill/>
          <a:ln w="571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a:t>Regels &amp; beloning</a:t>
            </a:r>
            <a:endParaRPr lang="nl-NL" b="1" dirty="0"/>
          </a:p>
        </p:txBody>
      </p:sp>
      <p:sp>
        <p:nvSpPr>
          <p:cNvPr id="11" name="Ovaal 10"/>
          <p:cNvSpPr/>
          <p:nvPr/>
        </p:nvSpPr>
        <p:spPr>
          <a:xfrm>
            <a:off x="1712454" y="5661248"/>
            <a:ext cx="870942" cy="792088"/>
          </a:xfrm>
          <a:prstGeom prst="ellipse">
            <a:avLst/>
          </a:prstGeom>
          <a:noFill/>
          <a:ln w="571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dirty="0"/>
              <a:t>Ego</a:t>
            </a:r>
          </a:p>
        </p:txBody>
      </p:sp>
      <p:sp>
        <p:nvSpPr>
          <p:cNvPr id="12" name="Ovaal 11"/>
          <p:cNvSpPr/>
          <p:nvPr/>
        </p:nvSpPr>
        <p:spPr>
          <a:xfrm>
            <a:off x="2694248" y="5661248"/>
            <a:ext cx="1661728" cy="792088"/>
          </a:xfrm>
          <a:prstGeom prst="ellipse">
            <a:avLst/>
          </a:prstGeom>
          <a:noFill/>
          <a:ln w="571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b="1"/>
              <a:t>Bewuste waarden</a:t>
            </a:r>
            <a:endParaRPr lang="nl-NL" b="1" dirty="0"/>
          </a:p>
        </p:txBody>
      </p:sp>
      <p:sp>
        <p:nvSpPr>
          <p:cNvPr id="13" name="Ovaal 12"/>
          <p:cNvSpPr/>
          <p:nvPr/>
        </p:nvSpPr>
        <p:spPr>
          <a:xfrm>
            <a:off x="4455232" y="5661248"/>
            <a:ext cx="2418418" cy="792088"/>
          </a:xfrm>
          <a:prstGeom prst="ellipse">
            <a:avLst/>
          </a:prstGeom>
          <a:noFill/>
          <a:ln w="5715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600" b="1"/>
              <a:t>Geïnternaliseerde waarden</a:t>
            </a:r>
            <a:endParaRPr lang="nl-NL" sz="1600" b="1" dirty="0"/>
          </a:p>
        </p:txBody>
      </p:sp>
      <p:cxnSp>
        <p:nvCxnSpPr>
          <p:cNvPr id="15" name="Gekromde verbindingslijn 14"/>
          <p:cNvCxnSpPr>
            <a:stCxn id="7" idx="1"/>
            <a:endCxn id="5" idx="7"/>
          </p:cNvCxnSpPr>
          <p:nvPr/>
        </p:nvCxnSpPr>
        <p:spPr>
          <a:xfrm rot="10800000" flipV="1">
            <a:off x="1950518" y="2213247"/>
            <a:ext cx="173211" cy="494717"/>
          </a:xfrm>
          <a:prstGeom prst="curved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kromde verbindingslijn 16"/>
          <p:cNvCxnSpPr>
            <a:stCxn id="7" idx="3"/>
            <a:endCxn id="6" idx="1"/>
          </p:cNvCxnSpPr>
          <p:nvPr/>
        </p:nvCxnSpPr>
        <p:spPr>
          <a:xfrm>
            <a:off x="4644008" y="2213248"/>
            <a:ext cx="341278" cy="494717"/>
          </a:xfrm>
          <a:prstGeom prst="curved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Gekromde verbindingslijn 21"/>
          <p:cNvCxnSpPr>
            <a:stCxn id="4" idx="1"/>
            <a:endCxn id="8" idx="0"/>
          </p:cNvCxnSpPr>
          <p:nvPr/>
        </p:nvCxnSpPr>
        <p:spPr>
          <a:xfrm rot="10800000" flipV="1">
            <a:off x="3712705" y="3787960"/>
            <a:ext cx="1173933" cy="721160"/>
          </a:xfrm>
          <a:prstGeom prst="curved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Gekromde verbindingslijn 24"/>
          <p:cNvCxnSpPr>
            <a:stCxn id="4" idx="3"/>
            <a:endCxn id="9" idx="0"/>
          </p:cNvCxnSpPr>
          <p:nvPr/>
        </p:nvCxnSpPr>
        <p:spPr>
          <a:xfrm>
            <a:off x="6428978" y="3787960"/>
            <a:ext cx="627298" cy="721160"/>
          </a:xfrm>
          <a:prstGeom prst="curved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Gekromde verbindingslijn 28"/>
          <p:cNvCxnSpPr>
            <a:stCxn id="8" idx="2"/>
            <a:endCxn id="10" idx="0"/>
          </p:cNvCxnSpPr>
          <p:nvPr/>
        </p:nvCxnSpPr>
        <p:spPr>
          <a:xfrm rot="10800000" flipV="1">
            <a:off x="858652" y="4905164"/>
            <a:ext cx="1953952" cy="756084"/>
          </a:xfrm>
          <a:prstGeom prst="curvedConnector2">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Gekromde verbindingslijn 31"/>
          <p:cNvCxnSpPr>
            <a:stCxn id="8" idx="3"/>
            <a:endCxn id="11" idx="0"/>
          </p:cNvCxnSpPr>
          <p:nvPr/>
        </p:nvCxnSpPr>
        <p:spPr>
          <a:xfrm rot="5400000">
            <a:off x="2374062" y="4959072"/>
            <a:ext cx="476039" cy="928312"/>
          </a:xfrm>
          <a:prstGeom prst="curved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kromde verbindingslijn 34"/>
          <p:cNvCxnSpPr>
            <a:stCxn id="8" idx="4"/>
            <a:endCxn id="12" idx="0"/>
          </p:cNvCxnSpPr>
          <p:nvPr/>
        </p:nvCxnSpPr>
        <p:spPr>
          <a:xfrm rot="5400000">
            <a:off x="3438888" y="5387432"/>
            <a:ext cx="360040" cy="187592"/>
          </a:xfrm>
          <a:prstGeom prst="curved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Gekromde verbindingslijn 37"/>
          <p:cNvCxnSpPr>
            <a:stCxn id="8" idx="5"/>
            <a:endCxn id="13" idx="0"/>
          </p:cNvCxnSpPr>
          <p:nvPr/>
        </p:nvCxnSpPr>
        <p:spPr>
          <a:xfrm rot="16200000" flipH="1">
            <a:off x="4768787" y="4765593"/>
            <a:ext cx="476039" cy="1315270"/>
          </a:xfrm>
          <a:prstGeom prst="curvedConnector3">
            <a:avLst>
              <a:gd name="adj1" fmla="val 50000"/>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1259632" y="2028581"/>
            <a:ext cx="587828" cy="369332"/>
          </a:xfrm>
          <a:prstGeom prst="rect">
            <a:avLst/>
          </a:prstGeom>
          <a:noFill/>
        </p:spPr>
        <p:txBody>
          <a:bodyPr wrap="square" rtlCol="0">
            <a:spAutoFit/>
          </a:bodyPr>
          <a:lstStyle/>
          <a:p>
            <a:r>
              <a:rPr lang="nl-NL"/>
              <a:t>nee</a:t>
            </a:r>
            <a:endParaRPr lang="nl-NL" dirty="0"/>
          </a:p>
        </p:txBody>
      </p:sp>
      <p:sp>
        <p:nvSpPr>
          <p:cNvPr id="44" name="Tekstvak 43"/>
          <p:cNvSpPr txBox="1"/>
          <p:nvPr/>
        </p:nvSpPr>
        <p:spPr>
          <a:xfrm>
            <a:off x="5001928" y="2091274"/>
            <a:ext cx="814982" cy="369332"/>
          </a:xfrm>
          <a:prstGeom prst="rect">
            <a:avLst/>
          </a:prstGeom>
          <a:noFill/>
        </p:spPr>
        <p:txBody>
          <a:bodyPr wrap="square" rtlCol="0">
            <a:spAutoFit/>
          </a:bodyPr>
          <a:lstStyle/>
          <a:p>
            <a:r>
              <a:rPr lang="nl-NL"/>
              <a:t>ja</a:t>
            </a:r>
            <a:endParaRPr lang="nl-NL" dirty="0"/>
          </a:p>
        </p:txBody>
      </p:sp>
      <p:sp>
        <p:nvSpPr>
          <p:cNvPr id="45" name="Tekstvak 44"/>
          <p:cNvSpPr txBox="1"/>
          <p:nvPr/>
        </p:nvSpPr>
        <p:spPr>
          <a:xfrm>
            <a:off x="2573491" y="3789040"/>
            <a:ext cx="1350437" cy="369332"/>
          </a:xfrm>
          <a:prstGeom prst="rect">
            <a:avLst/>
          </a:prstGeom>
          <a:noFill/>
        </p:spPr>
        <p:txBody>
          <a:bodyPr wrap="square" rtlCol="0">
            <a:spAutoFit/>
          </a:bodyPr>
          <a:lstStyle/>
          <a:p>
            <a:r>
              <a:rPr lang="nl-NL"/>
              <a:t>niet plezier</a:t>
            </a:r>
            <a:endParaRPr lang="nl-NL" dirty="0"/>
          </a:p>
        </p:txBody>
      </p:sp>
      <p:sp>
        <p:nvSpPr>
          <p:cNvPr id="46" name="Tekstvak 45"/>
          <p:cNvSpPr txBox="1"/>
          <p:nvPr/>
        </p:nvSpPr>
        <p:spPr>
          <a:xfrm>
            <a:off x="7092280" y="3861048"/>
            <a:ext cx="1350437" cy="369332"/>
          </a:xfrm>
          <a:prstGeom prst="rect">
            <a:avLst/>
          </a:prstGeom>
          <a:noFill/>
        </p:spPr>
        <p:txBody>
          <a:bodyPr wrap="square" rtlCol="0">
            <a:spAutoFit/>
          </a:bodyPr>
          <a:lstStyle/>
          <a:p>
            <a:r>
              <a:rPr lang="nl-NL"/>
              <a:t>plezier</a:t>
            </a:r>
            <a:endParaRPr lang="nl-NL" dirty="0"/>
          </a:p>
        </p:txBody>
      </p:sp>
      <p:sp>
        <p:nvSpPr>
          <p:cNvPr id="47" name="Tekstvak 46"/>
          <p:cNvSpPr txBox="1"/>
          <p:nvPr/>
        </p:nvSpPr>
        <p:spPr>
          <a:xfrm>
            <a:off x="7421608" y="5533678"/>
            <a:ext cx="1902920" cy="923330"/>
          </a:xfrm>
          <a:prstGeom prst="rect">
            <a:avLst/>
          </a:prstGeom>
          <a:noFill/>
        </p:spPr>
        <p:txBody>
          <a:bodyPr wrap="square" rtlCol="0">
            <a:spAutoFit/>
          </a:bodyPr>
          <a:lstStyle/>
          <a:p>
            <a:r>
              <a:rPr lang="nl-NL" b="1">
                <a:solidFill>
                  <a:srgbClr val="FF0000"/>
                </a:solidFill>
              </a:rPr>
              <a:t>+ autonomie</a:t>
            </a:r>
          </a:p>
          <a:p>
            <a:r>
              <a:rPr lang="nl-NL" b="1">
                <a:solidFill>
                  <a:srgbClr val="FF0000"/>
                </a:solidFill>
              </a:rPr>
              <a:t>+ competentie</a:t>
            </a:r>
          </a:p>
          <a:p>
            <a:r>
              <a:rPr lang="nl-NL" b="1">
                <a:solidFill>
                  <a:srgbClr val="FF0000"/>
                </a:solidFill>
              </a:rPr>
              <a:t>+ verbondenheid</a:t>
            </a:r>
            <a:endParaRPr lang="nl-NL" b="1" dirty="0">
              <a:solidFill>
                <a:srgbClr val="FF0000"/>
              </a:solidFill>
            </a:endParaRPr>
          </a:p>
        </p:txBody>
      </p:sp>
      <p:cxnSp>
        <p:nvCxnSpPr>
          <p:cNvPr id="49" name="Rechte verbindingslijn 48"/>
          <p:cNvCxnSpPr/>
          <p:nvPr/>
        </p:nvCxnSpPr>
        <p:spPr>
          <a:xfrm>
            <a:off x="7041046" y="5319517"/>
            <a:ext cx="2606" cy="98000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H="1">
            <a:off x="7041047" y="6281214"/>
            <a:ext cx="3779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flipH="1">
            <a:off x="7041046" y="6021288"/>
            <a:ext cx="3779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flipH="1">
            <a:off x="7043652" y="5737038"/>
            <a:ext cx="37795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21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gamification tools and systems</a:t>
            </a:r>
          </a:p>
        </p:txBody>
      </p:sp>
      <p:sp>
        <p:nvSpPr>
          <p:cNvPr id="3" name="Content Placeholder 2"/>
          <p:cNvSpPr>
            <a:spLocks noGrp="1"/>
          </p:cNvSpPr>
          <p:nvPr>
            <p:ph idx="1"/>
          </p:nvPr>
        </p:nvSpPr>
        <p:spPr/>
        <p:txBody>
          <a:bodyPr>
            <a:normAutofit fontScale="92500" lnSpcReduction="20000"/>
          </a:bodyPr>
          <a:lstStyle/>
          <a:p>
            <a:r>
              <a:rPr lang="en-US" dirty="0"/>
              <a:t>formative assessment with fast feedback</a:t>
            </a:r>
          </a:p>
          <a:p>
            <a:pPr lvl="1"/>
            <a:r>
              <a:rPr lang="en-US" dirty="0"/>
              <a:t>automated tests: Edmodo, many </a:t>
            </a:r>
            <a:r>
              <a:rPr lang="en-US" dirty="0" err="1"/>
              <a:t>LMS’es</a:t>
            </a:r>
            <a:endParaRPr lang="en-US" dirty="0"/>
          </a:p>
          <a:p>
            <a:pPr lvl="1"/>
            <a:r>
              <a:rPr lang="en-US" dirty="0"/>
              <a:t>quizzes: </a:t>
            </a:r>
            <a:r>
              <a:rPr lang="en-US" dirty="0" err="1"/>
              <a:t>Kahoot</a:t>
            </a:r>
            <a:r>
              <a:rPr lang="en-US" dirty="0"/>
              <a:t>, </a:t>
            </a:r>
            <a:r>
              <a:rPr lang="en-US" dirty="0" err="1"/>
              <a:t>Socrative</a:t>
            </a:r>
            <a:r>
              <a:rPr lang="en-US" dirty="0"/>
              <a:t>, </a:t>
            </a:r>
            <a:r>
              <a:rPr lang="en-US" dirty="0" err="1"/>
              <a:t>FlipQuiz</a:t>
            </a:r>
            <a:endParaRPr lang="en-US" dirty="0"/>
          </a:p>
          <a:p>
            <a:pPr lvl="1"/>
            <a:r>
              <a:rPr lang="en-US" dirty="0"/>
              <a:t>open responses: Formative</a:t>
            </a:r>
          </a:p>
          <a:p>
            <a:r>
              <a:rPr lang="en-US" dirty="0"/>
              <a:t>track progress and reward students</a:t>
            </a:r>
          </a:p>
          <a:p>
            <a:pPr lvl="1"/>
            <a:r>
              <a:rPr lang="en-US" dirty="0"/>
              <a:t>PBL: </a:t>
            </a:r>
            <a:r>
              <a:rPr lang="en-US" dirty="0" err="1"/>
              <a:t>badgeOS</a:t>
            </a:r>
            <a:r>
              <a:rPr lang="en-US" dirty="0"/>
              <a:t>, </a:t>
            </a:r>
            <a:r>
              <a:rPr lang="en-US" dirty="0" err="1"/>
              <a:t>ClassBadges</a:t>
            </a:r>
            <a:r>
              <a:rPr lang="en-US" dirty="0"/>
              <a:t>, </a:t>
            </a:r>
            <a:r>
              <a:rPr lang="en-US" dirty="0" err="1"/>
              <a:t>Credly</a:t>
            </a:r>
            <a:endParaRPr lang="en-US" dirty="0"/>
          </a:p>
          <a:p>
            <a:pPr lvl="1"/>
            <a:r>
              <a:rPr lang="en-US" dirty="0"/>
              <a:t>LMS: Moodle, Delphinium, </a:t>
            </a:r>
            <a:r>
              <a:rPr lang="en-US" dirty="0" err="1"/>
              <a:t>GradeCraft</a:t>
            </a:r>
            <a:r>
              <a:rPr lang="en-US" dirty="0"/>
              <a:t>, </a:t>
            </a:r>
            <a:r>
              <a:rPr lang="en-US" dirty="0" err="1"/>
              <a:t>Rezzly</a:t>
            </a:r>
            <a:endParaRPr lang="en-US" dirty="0"/>
          </a:p>
          <a:p>
            <a:pPr lvl="1"/>
            <a:r>
              <a:rPr lang="en-US" dirty="0" err="1"/>
              <a:t>Classdojo</a:t>
            </a:r>
            <a:endParaRPr lang="en-US" dirty="0"/>
          </a:p>
          <a:p>
            <a:r>
              <a:rPr lang="en-US" dirty="0"/>
              <a:t>making use of story and gameplay</a:t>
            </a:r>
          </a:p>
          <a:p>
            <a:pPr lvl="1"/>
            <a:r>
              <a:rPr lang="en-US" dirty="0" err="1"/>
              <a:t>Classcraft</a:t>
            </a:r>
            <a:endParaRPr lang="en-US" dirty="0"/>
          </a:p>
        </p:txBody>
      </p:sp>
    </p:spTree>
    <p:extLst>
      <p:ext uri="{BB962C8B-B14F-4D97-AF65-F5344CB8AC3E}">
        <p14:creationId xmlns:p14="http://schemas.microsoft.com/office/powerpoint/2010/main" val="28465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600" dirty="0"/>
              <a:t>hoe houden spellen de speler betrokken?</a:t>
            </a: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a:lnSpc>
                <a:spcPct val="110000"/>
              </a:lnSpc>
            </a:pPr>
            <a:r>
              <a:rPr lang="nl-NL" sz="2900"/>
              <a:t>de speler is </a:t>
            </a:r>
            <a:r>
              <a:rPr lang="nl-NL" sz="2900" b="1">
                <a:solidFill>
                  <a:schemeClr val="accent3">
                    <a:lumMod val="75000"/>
                  </a:schemeClr>
                </a:solidFill>
              </a:rPr>
              <a:t>actief</a:t>
            </a:r>
            <a:endParaRPr lang="nl-NL" sz="2900" dirty="0">
              <a:solidFill>
                <a:schemeClr val="accent3">
                  <a:lumMod val="75000"/>
                </a:schemeClr>
              </a:solidFill>
            </a:endParaRPr>
          </a:p>
          <a:p>
            <a:pPr>
              <a:lnSpc>
                <a:spcPct val="110000"/>
              </a:lnSpc>
            </a:pPr>
            <a:r>
              <a:rPr lang="nl-NL" sz="2900"/>
              <a:t>de speler heeft steeds een </a:t>
            </a:r>
            <a:r>
              <a:rPr lang="nl-NL" sz="2900" b="1">
                <a:solidFill>
                  <a:schemeClr val="accent3">
                    <a:lumMod val="75000"/>
                  </a:schemeClr>
                </a:solidFill>
              </a:rPr>
              <a:t>doel</a:t>
            </a:r>
            <a:r>
              <a:rPr lang="nl-NL" sz="2900"/>
              <a:t> </a:t>
            </a:r>
          </a:p>
          <a:p>
            <a:pPr lvl="1">
              <a:lnSpc>
                <a:spcPct val="110000"/>
              </a:lnSpc>
            </a:pPr>
            <a:r>
              <a:rPr lang="nl-NL" sz="2900"/>
              <a:t>hij weet wat hij moet doen: </a:t>
            </a:r>
            <a:r>
              <a:rPr lang="nl-NL" sz="2900">
                <a:solidFill>
                  <a:schemeClr val="tx2">
                    <a:lumMod val="60000"/>
                    <a:lumOff val="40000"/>
                  </a:schemeClr>
                </a:solidFill>
              </a:rPr>
              <a:t>duidelijk</a:t>
            </a:r>
          </a:p>
          <a:p>
            <a:pPr lvl="1">
              <a:lnSpc>
                <a:spcPct val="110000"/>
              </a:lnSpc>
            </a:pPr>
            <a:r>
              <a:rPr lang="nl-NL" sz="2900"/>
              <a:t>hij weet waarom hij dat moet doen: </a:t>
            </a:r>
            <a:r>
              <a:rPr lang="nl-NL" sz="2900">
                <a:solidFill>
                  <a:schemeClr val="tx2">
                    <a:lumMod val="60000"/>
                    <a:lumOff val="40000"/>
                  </a:schemeClr>
                </a:solidFill>
              </a:rPr>
              <a:t>betekenisvol</a:t>
            </a:r>
          </a:p>
          <a:p>
            <a:pPr lvl="1">
              <a:lnSpc>
                <a:spcPct val="110000"/>
              </a:lnSpc>
            </a:pPr>
            <a:r>
              <a:rPr lang="nl-NL" sz="2900"/>
              <a:t>hij weet dat hij het doel net aankan: </a:t>
            </a:r>
            <a:r>
              <a:rPr lang="nl-NL" sz="2900">
                <a:solidFill>
                  <a:schemeClr val="tx2">
                    <a:lumMod val="60000"/>
                    <a:lumOff val="40000"/>
                  </a:schemeClr>
                </a:solidFill>
              </a:rPr>
              <a:t>haalbaar </a:t>
            </a:r>
            <a:r>
              <a:rPr lang="nl-NL" sz="2900"/>
              <a:t>en</a:t>
            </a:r>
            <a:r>
              <a:rPr lang="nl-NL" sz="2900">
                <a:solidFill>
                  <a:schemeClr val="tx2">
                    <a:lumMod val="60000"/>
                    <a:lumOff val="40000"/>
                  </a:schemeClr>
                </a:solidFill>
              </a:rPr>
              <a:t> uitdagend</a:t>
            </a:r>
            <a:endParaRPr lang="nl-NL" sz="2900" dirty="0">
              <a:solidFill>
                <a:schemeClr val="tx2">
                  <a:lumMod val="60000"/>
                  <a:lumOff val="40000"/>
                </a:schemeClr>
              </a:solidFill>
            </a:endParaRPr>
          </a:p>
          <a:p>
            <a:pPr>
              <a:lnSpc>
                <a:spcPct val="110000"/>
              </a:lnSpc>
            </a:pPr>
            <a:r>
              <a:rPr lang="nl-NL" sz="2900"/>
              <a:t>de speler heeft </a:t>
            </a:r>
            <a:r>
              <a:rPr lang="nl-NL" sz="2900" b="1">
                <a:solidFill>
                  <a:schemeClr val="accent3">
                    <a:lumMod val="75000"/>
                  </a:schemeClr>
                </a:solidFill>
              </a:rPr>
              <a:t>autonomie</a:t>
            </a:r>
            <a:r>
              <a:rPr lang="nl-NL" sz="2900"/>
              <a:t>: hij kan </a:t>
            </a:r>
            <a:r>
              <a:rPr lang="nl-NL" sz="2900">
                <a:solidFill>
                  <a:schemeClr val="tx2">
                    <a:lumMod val="60000"/>
                    <a:lumOff val="40000"/>
                  </a:schemeClr>
                </a:solidFill>
              </a:rPr>
              <a:t>kiezen </a:t>
            </a:r>
            <a:r>
              <a:rPr lang="nl-NL" sz="2900"/>
              <a:t>wat en/of hoe hij iets doet</a:t>
            </a:r>
          </a:p>
          <a:p>
            <a:pPr>
              <a:lnSpc>
                <a:spcPct val="110000"/>
              </a:lnSpc>
            </a:pPr>
            <a:r>
              <a:rPr lang="nl-NL" sz="2900"/>
              <a:t>de speler krijgt constant </a:t>
            </a:r>
            <a:r>
              <a:rPr lang="nl-NL" sz="2900" b="1">
                <a:solidFill>
                  <a:schemeClr val="accent3">
                    <a:lumMod val="75000"/>
                  </a:schemeClr>
                </a:solidFill>
              </a:rPr>
              <a:t>feedback</a:t>
            </a:r>
          </a:p>
          <a:p>
            <a:pPr lvl="1">
              <a:lnSpc>
                <a:spcPct val="110000"/>
              </a:lnSpc>
            </a:pPr>
            <a:r>
              <a:rPr lang="nl-NL" sz="2900"/>
              <a:t>hij </a:t>
            </a:r>
            <a:r>
              <a:rPr lang="nl-NL" sz="2900">
                <a:solidFill>
                  <a:schemeClr val="tx2">
                    <a:lumMod val="60000"/>
                    <a:lumOff val="40000"/>
                  </a:schemeClr>
                </a:solidFill>
              </a:rPr>
              <a:t>ziet het gevolg </a:t>
            </a:r>
            <a:r>
              <a:rPr lang="nl-NL" sz="2900"/>
              <a:t>van zijn acties en mag het </a:t>
            </a:r>
            <a:r>
              <a:rPr lang="nl-NL" sz="2900">
                <a:solidFill>
                  <a:schemeClr val="tx2">
                    <a:lumMod val="60000"/>
                    <a:lumOff val="40000"/>
                  </a:schemeClr>
                </a:solidFill>
              </a:rPr>
              <a:t>opnieuw</a:t>
            </a:r>
            <a:r>
              <a:rPr lang="nl-NL" sz="2900"/>
              <a:t> </a:t>
            </a:r>
            <a:r>
              <a:rPr lang="nl-NL" sz="2900">
                <a:solidFill>
                  <a:schemeClr val="tx2">
                    <a:lumMod val="60000"/>
                    <a:lumOff val="40000"/>
                  </a:schemeClr>
                </a:solidFill>
              </a:rPr>
              <a:t>doen</a:t>
            </a:r>
            <a:r>
              <a:rPr lang="nl-NL" sz="2900"/>
              <a:t> tot het goed gaat</a:t>
            </a:r>
            <a:endParaRPr lang="nl-NL" sz="2900">
              <a:solidFill>
                <a:schemeClr val="tx2">
                  <a:lumMod val="60000"/>
                  <a:lumOff val="40000"/>
                </a:schemeClr>
              </a:solidFill>
            </a:endParaRPr>
          </a:p>
          <a:p>
            <a:pPr lvl="1">
              <a:lnSpc>
                <a:spcPct val="110000"/>
              </a:lnSpc>
            </a:pPr>
            <a:r>
              <a:rPr lang="nl-NL" sz="2900"/>
              <a:t>de </a:t>
            </a:r>
            <a:r>
              <a:rPr lang="nl-NL" sz="2900">
                <a:solidFill>
                  <a:schemeClr val="tx2">
                    <a:lumMod val="60000"/>
                    <a:lumOff val="40000"/>
                  </a:schemeClr>
                </a:solidFill>
              </a:rPr>
              <a:t>voortgang</a:t>
            </a:r>
            <a:r>
              <a:rPr lang="nl-NL" sz="2900"/>
              <a:t> is inzichtelijk en wordt gevierd</a:t>
            </a:r>
          </a:p>
          <a:p>
            <a:pPr>
              <a:lnSpc>
                <a:spcPct val="110000"/>
              </a:lnSpc>
            </a:pPr>
            <a:r>
              <a:rPr lang="nl-NL" sz="2900"/>
              <a:t>de speler is </a:t>
            </a:r>
            <a:r>
              <a:rPr lang="nl-NL" sz="2900" b="1">
                <a:solidFill>
                  <a:schemeClr val="accent3">
                    <a:lumMod val="75000"/>
                  </a:schemeClr>
                </a:solidFill>
              </a:rPr>
              <a:t>sociaal</a:t>
            </a:r>
            <a:r>
              <a:rPr lang="nl-NL" sz="2900"/>
              <a:t>: er </a:t>
            </a:r>
            <a:r>
              <a:rPr lang="nl-NL" sz="2900" dirty="0"/>
              <a:t>is </a:t>
            </a:r>
            <a:r>
              <a:rPr lang="nl-NL" sz="2900" dirty="0">
                <a:solidFill>
                  <a:schemeClr val="tx2">
                    <a:lumMod val="60000"/>
                    <a:lumOff val="40000"/>
                  </a:schemeClr>
                </a:solidFill>
              </a:rPr>
              <a:t>samenwerking</a:t>
            </a:r>
            <a:r>
              <a:rPr lang="nl-NL" sz="2900" dirty="0">
                <a:solidFill>
                  <a:schemeClr val="accent3">
                    <a:lumMod val="75000"/>
                  </a:schemeClr>
                </a:solidFill>
              </a:rPr>
              <a:t> </a:t>
            </a:r>
            <a:r>
              <a:rPr lang="nl-NL" sz="2900"/>
              <a:t>en </a:t>
            </a:r>
            <a:r>
              <a:rPr lang="nl-NL" sz="2900">
                <a:solidFill>
                  <a:schemeClr val="tx2">
                    <a:lumMod val="60000"/>
                    <a:lumOff val="40000"/>
                  </a:schemeClr>
                </a:solidFill>
              </a:rPr>
              <a:t>competitie</a:t>
            </a:r>
            <a:r>
              <a:rPr lang="nl-NL" sz="2900"/>
              <a:t>, en de speler neemt een </a:t>
            </a:r>
            <a:r>
              <a:rPr lang="nl-NL" sz="2900">
                <a:solidFill>
                  <a:schemeClr val="tx2">
                    <a:lumMod val="60000"/>
                    <a:lumOff val="40000"/>
                  </a:schemeClr>
                </a:solidFill>
              </a:rPr>
              <a:t>rol </a:t>
            </a:r>
            <a:r>
              <a:rPr lang="nl-NL" sz="2900"/>
              <a:t>aan</a:t>
            </a:r>
            <a:endParaRPr lang="nl-NL" sz="2900" dirty="0">
              <a:solidFill>
                <a:schemeClr val="tx2">
                  <a:lumMod val="60000"/>
                  <a:lumOff val="40000"/>
                </a:schemeClr>
              </a:solidFill>
            </a:endParaRPr>
          </a:p>
          <a:p>
            <a:pPr>
              <a:lnSpc>
                <a:spcPct val="110000"/>
              </a:lnSpc>
            </a:pPr>
            <a:endParaRPr lang="nl-NL" sz="2800" b="1" dirty="0">
              <a:solidFill>
                <a:schemeClr val="accent3">
                  <a:lumMod val="75000"/>
                </a:schemeClr>
              </a:solidFill>
            </a:endParaRPr>
          </a:p>
        </p:txBody>
      </p:sp>
    </p:spTree>
    <p:extLst>
      <p:ext uri="{BB962C8B-B14F-4D97-AF65-F5344CB8AC3E}">
        <p14:creationId xmlns:p14="http://schemas.microsoft.com/office/powerpoint/2010/main" val="20081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nl-NL" sz="3600"/>
          </a:p>
          <a:p>
            <a:pPr marL="0" indent="0">
              <a:buNone/>
            </a:pPr>
            <a:endParaRPr lang="nl-NL" sz="3600"/>
          </a:p>
          <a:p>
            <a:pPr marL="0" indent="0">
              <a:buNone/>
            </a:pPr>
            <a:r>
              <a:rPr lang="nl-NL" sz="3600"/>
              <a:t>spellen 	=	structuur		+	vrijheid</a:t>
            </a:r>
            <a:endParaRPr lang="en-US" sz="3600"/>
          </a:p>
        </p:txBody>
      </p:sp>
    </p:spTree>
    <p:extLst>
      <p:ext uri="{BB962C8B-B14F-4D97-AF65-F5344CB8AC3E}">
        <p14:creationId xmlns:p14="http://schemas.microsoft.com/office/powerpoint/2010/main" val="12555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a:p>
        </p:txBody>
      </p:sp>
      <p:pic>
        <p:nvPicPr>
          <p:cNvPr id="2050" name="Picture 2" descr="D:\Dropbox\Gamification\Skilltrees\Nieuwe methode\skilltree_H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44000" cy="646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6639163"/>
            <a:ext cx="8208912" cy="246221"/>
          </a:xfrm>
          <a:prstGeom prst="rect">
            <a:avLst/>
          </a:prstGeom>
          <a:noFill/>
        </p:spPr>
        <p:txBody>
          <a:bodyPr wrap="square" rtlCol="0">
            <a:spAutoFit/>
          </a:bodyPr>
          <a:lstStyle/>
          <a:p>
            <a:r>
              <a:rPr lang="nl-NL" sz="1000" dirty="0"/>
              <a:t>zie: http://www.playbookgamification.nl/blog/meer-overzicht-en-autonomie-met-de-skilltree/</a:t>
            </a:r>
          </a:p>
        </p:txBody>
      </p:sp>
    </p:spTree>
    <p:extLst>
      <p:ext uri="{BB962C8B-B14F-4D97-AF65-F5344CB8AC3E}">
        <p14:creationId xmlns:p14="http://schemas.microsoft.com/office/powerpoint/2010/main" val="213184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keuze in opdrachten</a:t>
            </a:r>
          </a:p>
        </p:txBody>
      </p:sp>
      <p:pic>
        <p:nvPicPr>
          <p:cNvPr id="1026" name="Picture 2" descr="Close-up en lege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76" y="1988840"/>
            <a:ext cx="7979210" cy="318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keuze in planning</a:t>
            </a:r>
          </a:p>
        </p:txBody>
      </p:sp>
      <p:pic>
        <p:nvPicPr>
          <p:cNvPr id="2050" name="Picture 2" descr="skilltree_data_adv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7"/>
            <a:ext cx="7344816" cy="395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7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a:p>
        </p:txBody>
      </p:sp>
      <p:pic>
        <p:nvPicPr>
          <p:cNvPr id="2050" name="Picture 2" descr="D:\Dropbox\Gamification\Skilltrees\Nieuwe methode\skilltree_H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44000" cy="646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6639163"/>
            <a:ext cx="8208912" cy="246221"/>
          </a:xfrm>
          <a:prstGeom prst="rect">
            <a:avLst/>
          </a:prstGeom>
          <a:noFill/>
        </p:spPr>
        <p:txBody>
          <a:bodyPr wrap="square" rtlCol="0">
            <a:spAutoFit/>
          </a:bodyPr>
          <a:lstStyle/>
          <a:p>
            <a:r>
              <a:rPr lang="nl-NL" sz="1000" dirty="0"/>
              <a:t>zie: http://www.playbookgamification.nl/blog/meer-overzicht-en-autonomie-met-de-skilltree/</a:t>
            </a:r>
          </a:p>
        </p:txBody>
      </p:sp>
    </p:spTree>
    <p:extLst>
      <p:ext uri="{BB962C8B-B14F-4D97-AF65-F5344CB8AC3E}">
        <p14:creationId xmlns:p14="http://schemas.microsoft.com/office/powerpoint/2010/main" val="202243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basisregels skilltree</a:t>
            </a:r>
          </a:p>
        </p:txBody>
      </p:sp>
      <p:sp>
        <p:nvSpPr>
          <p:cNvPr id="3" name="Content Placeholder 2"/>
          <p:cNvSpPr>
            <a:spLocks noGrp="1"/>
          </p:cNvSpPr>
          <p:nvPr>
            <p:ph idx="1"/>
          </p:nvPr>
        </p:nvSpPr>
        <p:spPr/>
        <p:txBody>
          <a:bodyPr>
            <a:normAutofit fontScale="70000" lnSpcReduction="20000"/>
          </a:bodyPr>
          <a:lstStyle/>
          <a:p>
            <a:r>
              <a:rPr lang="nl-NL" dirty="0"/>
              <a:t>Zorg dat je de skilltree elke les bij je hebt.</a:t>
            </a:r>
          </a:p>
          <a:p>
            <a:r>
              <a:rPr lang="nl-NL" dirty="0"/>
              <a:t>Teken duidelijk af welke opgaven en onderdelen je hebt afgerond.</a:t>
            </a:r>
          </a:p>
          <a:p>
            <a:r>
              <a:rPr lang="nl-NL" dirty="0"/>
              <a:t>Je moet alle essential (blauwe) opgaven maken. Verder beslis je zelf welke opgaven voor jezelf het nuttigst zijn.</a:t>
            </a:r>
          </a:p>
          <a:p>
            <a:r>
              <a:rPr lang="nl-NL" dirty="0"/>
              <a:t>Je mag zelf kiezen wanneer je de opgaven maakt, zolang alle blauwe opgaven maar af en nagekeken zijn op het moment van de toets.</a:t>
            </a:r>
          </a:p>
          <a:p>
            <a:r>
              <a:rPr lang="nl-NL" dirty="0"/>
              <a:t>Aan het begin van de toets lever je je schrift in. Hier controleer ik of je alle blauwe opgaven hebt gemaakt en nagekeken. Is dit niet het geval, dan doe je dit alsnog na de toets.</a:t>
            </a:r>
          </a:p>
          <a:p>
            <a:r>
              <a:rPr lang="nl-NL" dirty="0"/>
              <a:t>Als je van jezelf weet dat je meer sturing nodig hebt, dan mag je naar me toe komen met het verzoek om je op bepaalde momenten te controleren.</a:t>
            </a:r>
          </a:p>
        </p:txBody>
      </p:sp>
    </p:spTree>
    <p:extLst>
      <p:ext uri="{BB962C8B-B14F-4D97-AF65-F5344CB8AC3E}">
        <p14:creationId xmlns:p14="http://schemas.microsoft.com/office/powerpoint/2010/main" val="567372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755</Words>
  <Application>Microsoft Office PowerPoint</Application>
  <PresentationFormat>On-screen Show (4:3)</PresentationFormat>
  <Paragraphs>152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Calibri</vt:lpstr>
      <vt:lpstr>Eras Bold ITC</vt:lpstr>
      <vt:lpstr>Office Theme</vt:lpstr>
      <vt:lpstr>De skilltree</vt:lpstr>
      <vt:lpstr>PowerPoint Presentation</vt:lpstr>
      <vt:lpstr>hoe houden spellen de speler betrokken?</vt:lpstr>
      <vt:lpstr>PowerPoint Presentation</vt:lpstr>
      <vt:lpstr>PowerPoint Presentation</vt:lpstr>
      <vt:lpstr>keuze in opdrachten</vt:lpstr>
      <vt:lpstr>keuze in planning</vt:lpstr>
      <vt:lpstr>PowerPoint Presentation</vt:lpstr>
      <vt:lpstr>basisregels skilltree</vt:lpstr>
      <vt:lpstr>praktische tips</vt:lpstr>
      <vt:lpstr>PowerPoint Presentation</vt:lpstr>
      <vt:lpstr>PowerPoint Presentation</vt:lpstr>
      <vt:lpstr>opzetten lessenserie</vt:lpstr>
      <vt:lpstr>theorie: flow</vt:lpstr>
      <vt:lpstr>theorie: vrijheid en verantwoordelijkheid</vt:lpstr>
      <vt:lpstr>PowerPoint Presentation</vt:lpstr>
      <vt:lpstr> Expeditie Ohm</vt:lpstr>
      <vt:lpstr>het doel is haalbaar en uitdagend</vt:lpstr>
      <vt:lpstr>PowerPoint Presentation</vt:lpstr>
      <vt:lpstr>PowerPoint Presentation</vt:lpstr>
      <vt:lpstr>PowerPoint Presentation</vt:lpstr>
      <vt:lpstr>hoe houden spellen de speler betrokken?</vt:lpstr>
      <vt:lpstr>meer informatie?</vt:lpstr>
      <vt:lpstr>PowerPoint Presentation</vt:lpstr>
      <vt:lpstr>self-determination theory</vt:lpstr>
      <vt:lpstr>gamification tools and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 in de klas</dc:title>
  <dc:creator>Bart</dc:creator>
  <cp:lastModifiedBy>Bart Giethoorn</cp:lastModifiedBy>
  <cp:revision>125</cp:revision>
  <dcterms:created xsi:type="dcterms:W3CDTF">2015-09-14T17:26:11Z</dcterms:created>
  <dcterms:modified xsi:type="dcterms:W3CDTF">2017-01-24T07:58:39Z</dcterms:modified>
</cp:coreProperties>
</file>