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handoutMasterIdLst>
    <p:handoutMasterId r:id="rId9"/>
  </p:handoutMasterIdLst>
  <p:sldIdLst>
    <p:sldId id="298" r:id="rId2"/>
    <p:sldId id="278" r:id="rId3"/>
    <p:sldId id="297" r:id="rId4"/>
    <p:sldId id="300" r:id="rId5"/>
    <p:sldId id="296" r:id="rId6"/>
    <p:sldId id="301" r:id="rId7"/>
    <p:sldId id="302" r:id="rId8"/>
  </p:sldIdLst>
  <p:sldSz cx="12192000" cy="6858000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27286-930A-47BD-B546-CA90017FA21C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BCE21-F20D-4879-8948-91DEEA0BC46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55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6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1/27/2017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3.wdp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3.wdp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3.wdp"/><Relationship Id="rId7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mailto:koen.henskens@han.n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tothetablereviews.files.wordpress.com/2015/01/img_0009.jpg"/>
          <p:cNvPicPr>
            <a:picLocks noChangeAspect="1" noChangeArrowheads="1"/>
          </p:cNvPicPr>
          <p:nvPr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19" r="-55"/>
          <a:stretch/>
        </p:blipFill>
        <p:spPr bwMode="auto">
          <a:xfrm>
            <a:off x="-32083" y="0"/>
            <a:ext cx="122240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21940">
            <a:off x="2123013" y="1693026"/>
            <a:ext cx="7006350" cy="5220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4762" y="140899"/>
            <a:ext cx="9256295" cy="1609344"/>
          </a:xfrm>
        </p:spPr>
        <p:txBody>
          <a:bodyPr>
            <a:normAutofit/>
          </a:bodyPr>
          <a:lstStyle/>
          <a:p>
            <a:r>
              <a:rPr lang="nl-NL" sz="4800" dirty="0"/>
              <a:t>Spelenderwijs de geschiedenis door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5212" y="2121408"/>
            <a:ext cx="8153036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</p:txBody>
      </p:sp>
      <p:pic>
        <p:nvPicPr>
          <p:cNvPr id="4" name="Picture 4" descr="https://tothetablereviews.files.wordpress.com/2015/01/img_0009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83" t="-235"/>
          <a:stretch/>
        </p:blipFill>
        <p:spPr bwMode="auto">
          <a:xfrm>
            <a:off x="-32083" y="0"/>
            <a:ext cx="2454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59760">
            <a:off x="546319" y="752340"/>
            <a:ext cx="2208572" cy="29213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23091">
            <a:off x="897460" y="3642695"/>
            <a:ext cx="2246351" cy="29871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6180" y="1755575"/>
            <a:ext cx="2421228" cy="31682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52863">
            <a:off x="7673798" y="4809928"/>
            <a:ext cx="3966693" cy="1251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32705">
            <a:off x="7876580" y="5403100"/>
            <a:ext cx="4423295" cy="13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10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tothetablereviews.files.wordpress.com/2015/01/img_0009.jpg"/>
          <p:cNvPicPr>
            <a:picLocks noChangeAspect="1" noChangeArrowheads="1"/>
          </p:cNvPicPr>
          <p:nvPr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19" r="-55"/>
          <a:stretch/>
        </p:blipFill>
        <p:spPr bwMode="auto">
          <a:xfrm>
            <a:off x="-32083" y="0"/>
            <a:ext cx="122240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863" y="484632"/>
            <a:ext cx="9256295" cy="1609344"/>
          </a:xfrm>
        </p:spPr>
        <p:txBody>
          <a:bodyPr>
            <a:normAutofit/>
          </a:bodyPr>
          <a:lstStyle/>
          <a:p>
            <a:r>
              <a:rPr lang="nl-NL" sz="4800" dirty="0"/>
              <a:t>Gamification à la Koen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360" y="1700011"/>
            <a:ext cx="9448798" cy="5267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Elementen van de werkvormen:</a:t>
            </a:r>
          </a:p>
          <a:p>
            <a:pPr>
              <a:buFontTx/>
              <a:buChar char="-"/>
            </a:pPr>
            <a:r>
              <a:rPr lang="nl-NL" dirty="0"/>
              <a:t>Ontdekken leren 		(Meaning, Sensation, Discovery)</a:t>
            </a:r>
          </a:p>
          <a:p>
            <a:pPr>
              <a:buFontTx/>
              <a:buChar char="-"/>
            </a:pPr>
            <a:r>
              <a:rPr lang="nl-NL" dirty="0"/>
              <a:t>Samenwerkend leren 	(Social Influence, Fellowship)</a:t>
            </a:r>
          </a:p>
          <a:p>
            <a:pPr>
              <a:buFontTx/>
              <a:buChar char="-"/>
            </a:pPr>
            <a:r>
              <a:rPr lang="nl-NL" dirty="0"/>
              <a:t>Competitie-element 		(Social Influence, Accomplishment,						Scarcity, Challenge)</a:t>
            </a:r>
          </a:p>
          <a:p>
            <a:pPr>
              <a:buFontTx/>
              <a:buChar char="-"/>
            </a:pPr>
            <a:r>
              <a:rPr lang="nl-NL" dirty="0"/>
              <a:t>Concretisering en inleving 	(Meaning, Ownership, Fantasy, 						Submission)</a:t>
            </a:r>
          </a:p>
          <a:p>
            <a:pPr>
              <a:buFontTx/>
              <a:buChar char="-"/>
            </a:pPr>
            <a:r>
              <a:rPr lang="nl-NL" dirty="0"/>
              <a:t>Hist. ontwikkeling centraal 	(Meaning, Narrative)</a:t>
            </a:r>
          </a:p>
          <a:p>
            <a:pPr>
              <a:buFontTx/>
              <a:buChar char="-"/>
            </a:pPr>
            <a:r>
              <a:rPr lang="nl-NL" dirty="0"/>
              <a:t>Hist. aankleding 		(Meaning, Narrative, Submission)</a:t>
            </a:r>
          </a:p>
          <a:p>
            <a:pPr>
              <a:buFontTx/>
              <a:buChar char="-"/>
            </a:pPr>
            <a:r>
              <a:rPr lang="nl-NL" dirty="0"/>
              <a:t>Contingentie 			(Avoidance, Unpredictability)</a:t>
            </a:r>
          </a:p>
          <a:p>
            <a:pPr>
              <a:buFontTx/>
              <a:buChar char="-"/>
            </a:pPr>
            <a:r>
              <a:rPr lang="nl-NL" dirty="0"/>
              <a:t>Kans 				(Avoidance, Unpredictability)</a:t>
            </a:r>
          </a:p>
          <a:p>
            <a:pPr>
              <a:buFontTx/>
              <a:buChar char="-"/>
            </a:pPr>
            <a:r>
              <a:rPr lang="nl-NL" dirty="0"/>
              <a:t>Strategie 			(Empowerment, Soial Influence, 						Avoidance, Challenge)</a:t>
            </a:r>
          </a:p>
        </p:txBody>
      </p:sp>
      <p:pic>
        <p:nvPicPr>
          <p:cNvPr id="4" name="Picture 4" descr="https://tothetablereviews.files.wordpress.com/2015/01/img_000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83" t="-235"/>
          <a:stretch/>
        </p:blipFill>
        <p:spPr bwMode="auto">
          <a:xfrm>
            <a:off x="-32083" y="0"/>
            <a:ext cx="2454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68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tothetablereviews.files.wordpress.com/2015/01/img_0009.jpg"/>
          <p:cNvPicPr>
            <a:picLocks noChangeAspect="1" noChangeArrowheads="1"/>
          </p:cNvPicPr>
          <p:nvPr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19" r="-55"/>
          <a:stretch/>
        </p:blipFill>
        <p:spPr bwMode="auto">
          <a:xfrm>
            <a:off x="-32083" y="0"/>
            <a:ext cx="122240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863" y="484632"/>
            <a:ext cx="9256295" cy="1609344"/>
          </a:xfrm>
        </p:spPr>
        <p:txBody>
          <a:bodyPr>
            <a:normAutofit/>
          </a:bodyPr>
          <a:lstStyle/>
          <a:p>
            <a:r>
              <a:rPr lang="nl-NL" sz="4800" dirty="0"/>
              <a:t>Gamification à la Koen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5212" y="2121408"/>
            <a:ext cx="8153036" cy="405079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</p:txBody>
      </p:sp>
      <p:pic>
        <p:nvPicPr>
          <p:cNvPr id="4" name="Picture 4" descr="https://tothetablereviews.files.wordpress.com/2015/01/img_000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83" t="-235"/>
          <a:stretch/>
        </p:blipFill>
        <p:spPr bwMode="auto">
          <a:xfrm>
            <a:off x="-32083" y="0"/>
            <a:ext cx="2454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0474" y="1737570"/>
            <a:ext cx="9243188" cy="498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96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tothetablereviews.files.wordpress.com/2015/01/img_0009.jpg"/>
          <p:cNvPicPr>
            <a:picLocks noChangeAspect="1" noChangeArrowheads="1"/>
          </p:cNvPicPr>
          <p:nvPr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19" r="-55"/>
          <a:stretch/>
        </p:blipFill>
        <p:spPr bwMode="auto">
          <a:xfrm>
            <a:off x="-32083" y="0"/>
            <a:ext cx="122240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863" y="484632"/>
            <a:ext cx="9256295" cy="1609344"/>
          </a:xfrm>
        </p:spPr>
        <p:txBody>
          <a:bodyPr>
            <a:normAutofit/>
          </a:bodyPr>
          <a:lstStyle/>
          <a:p>
            <a:r>
              <a:rPr lang="nl-NL" sz="4800" dirty="0"/>
              <a:t>Gamification à la Koen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5212" y="2121408"/>
            <a:ext cx="8153036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</p:txBody>
      </p:sp>
      <p:pic>
        <p:nvPicPr>
          <p:cNvPr id="4" name="Picture 4" descr="https://tothetablereviews.files.wordpress.com/2015/01/img_000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83" t="-235"/>
          <a:stretch/>
        </p:blipFill>
        <p:spPr bwMode="auto">
          <a:xfrm>
            <a:off x="-32083" y="0"/>
            <a:ext cx="2454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64636">
            <a:off x="322383" y="1913219"/>
            <a:ext cx="3317511" cy="39896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1642" y="2069213"/>
            <a:ext cx="3396076" cy="44074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229" y="1791564"/>
            <a:ext cx="4017401" cy="2355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68426">
            <a:off x="3880887" y="4398590"/>
            <a:ext cx="4908625" cy="21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42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tothetablereviews.files.wordpress.com/2015/01/img_0009.jpg"/>
          <p:cNvPicPr>
            <a:picLocks noChangeAspect="1" noChangeArrowheads="1"/>
          </p:cNvPicPr>
          <p:nvPr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19" r="-55"/>
          <a:stretch/>
        </p:blipFill>
        <p:spPr bwMode="auto">
          <a:xfrm>
            <a:off x="-32083" y="0"/>
            <a:ext cx="122240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863" y="484632"/>
            <a:ext cx="9256295" cy="1609344"/>
          </a:xfrm>
        </p:spPr>
        <p:txBody>
          <a:bodyPr>
            <a:normAutofit/>
          </a:bodyPr>
          <a:lstStyle/>
          <a:p>
            <a:r>
              <a:rPr lang="nl-NL" sz="4800" dirty="0"/>
              <a:t>Gamification à la Koen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5212" y="2121408"/>
            <a:ext cx="8153036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</p:txBody>
      </p:sp>
      <p:pic>
        <p:nvPicPr>
          <p:cNvPr id="4" name="Picture 4" descr="https://tothetablereviews.files.wordpress.com/2015/01/img_000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83" t="-235"/>
          <a:stretch/>
        </p:blipFill>
        <p:spPr bwMode="auto">
          <a:xfrm>
            <a:off x="-32083" y="0"/>
            <a:ext cx="2454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289" y="1623882"/>
            <a:ext cx="5563673" cy="2910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97967">
            <a:off x="1015672" y="4405485"/>
            <a:ext cx="4514747" cy="23224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49234">
            <a:off x="5482520" y="1980714"/>
            <a:ext cx="6465194" cy="25500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2520" y="4080527"/>
            <a:ext cx="6465194" cy="258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70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tothetablereviews.files.wordpress.com/2015/01/img_0009.jpg"/>
          <p:cNvPicPr>
            <a:picLocks noChangeAspect="1" noChangeArrowheads="1"/>
          </p:cNvPicPr>
          <p:nvPr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19" r="-55"/>
          <a:stretch/>
        </p:blipFill>
        <p:spPr bwMode="auto">
          <a:xfrm>
            <a:off x="-32083" y="0"/>
            <a:ext cx="122240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863" y="484632"/>
            <a:ext cx="9256295" cy="1609344"/>
          </a:xfrm>
        </p:spPr>
        <p:txBody>
          <a:bodyPr>
            <a:normAutofit/>
          </a:bodyPr>
          <a:lstStyle/>
          <a:p>
            <a:r>
              <a:rPr lang="nl-NL" sz="4800" dirty="0"/>
              <a:t>Gamification à la .....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5212" y="2121408"/>
            <a:ext cx="8153036" cy="4736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Stap 1: 		zoek een onderwerp</a:t>
            </a:r>
          </a:p>
          <a:p>
            <a:pPr marL="0" indent="0">
              <a:buNone/>
            </a:pPr>
            <a:r>
              <a:rPr lang="nl-NL" dirty="0"/>
              <a:t>Stap 2: 		lees je in op inhoud</a:t>
            </a:r>
          </a:p>
          <a:p>
            <a:pPr marL="0" indent="0">
              <a:buNone/>
            </a:pPr>
            <a:r>
              <a:rPr lang="nl-NL" dirty="0"/>
              <a:t>Stap 3: 		hoofd- en bijzaken onderscheiden </a:t>
            </a:r>
          </a:p>
          <a:p>
            <a:pPr marL="0" indent="0">
              <a:buNone/>
            </a:pPr>
            <a:r>
              <a:rPr lang="nl-NL" dirty="0"/>
              <a:t>		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nl-NL" dirty="0"/>
              <a:t> inhoudelijke lesdoelen formuleren</a:t>
            </a:r>
          </a:p>
          <a:p>
            <a:pPr marL="0" indent="0">
              <a:buNone/>
            </a:pPr>
            <a:r>
              <a:rPr lang="nl-NL" dirty="0"/>
              <a:t>Stap 4: 		concretiseren </a:t>
            </a:r>
          </a:p>
          <a:p>
            <a:pPr marL="0" indent="0">
              <a:buNone/>
            </a:pPr>
            <a:r>
              <a:rPr lang="nl-NL" dirty="0"/>
              <a:t>Stap 5:		mechanisme zoeken dat beste bij lesdoelen past</a:t>
            </a:r>
          </a:p>
          <a:p>
            <a:pPr marL="0" indent="0">
              <a:buNone/>
            </a:pPr>
            <a:r>
              <a:rPr lang="nl-NL" dirty="0"/>
              <a:t>Stap 6:		mechanisme testen</a:t>
            </a:r>
          </a:p>
          <a:p>
            <a:pPr marL="0" indent="0">
              <a:buNone/>
            </a:pPr>
            <a:r>
              <a:rPr lang="nl-NL" dirty="0"/>
              <a:t>Stap 7:		mechanisme aankleden met info uit stap 4.</a:t>
            </a:r>
          </a:p>
          <a:p>
            <a:pPr marL="0" indent="0">
              <a:buNone/>
            </a:pPr>
            <a:r>
              <a:rPr lang="nl-NL" dirty="0"/>
              <a:t>Stap 8:		spel testen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spel spelen!</a:t>
            </a:r>
            <a:endParaRPr lang="nl-NL" dirty="0"/>
          </a:p>
          <a:p>
            <a:pPr>
              <a:buFontTx/>
              <a:buChar char="-"/>
            </a:pPr>
            <a:endParaRPr lang="nl-NL" dirty="0"/>
          </a:p>
        </p:txBody>
      </p:sp>
      <p:pic>
        <p:nvPicPr>
          <p:cNvPr id="4" name="Picture 4" descr="https://tothetablereviews.files.wordpress.com/2015/01/img_000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83" t="-235"/>
          <a:stretch/>
        </p:blipFill>
        <p:spPr bwMode="auto">
          <a:xfrm>
            <a:off x="-32083" y="0"/>
            <a:ext cx="2454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521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tothetablereviews.files.wordpress.com/2015/01/img_0009.jpg"/>
          <p:cNvPicPr>
            <a:picLocks noChangeAspect="1" noChangeArrowheads="1"/>
          </p:cNvPicPr>
          <p:nvPr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19" r="-55"/>
          <a:stretch/>
        </p:blipFill>
        <p:spPr bwMode="auto">
          <a:xfrm>
            <a:off x="-32083" y="0"/>
            <a:ext cx="122240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863" y="484632"/>
            <a:ext cx="9256295" cy="1609344"/>
          </a:xfrm>
        </p:spPr>
        <p:txBody>
          <a:bodyPr>
            <a:normAutofit/>
          </a:bodyPr>
          <a:lstStyle/>
          <a:p>
            <a:endParaRPr lang="nl-NL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5212" y="2121408"/>
            <a:ext cx="8153036" cy="4736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4000" dirty="0"/>
              <a:t>Site: koenhenskens.jimdo.nl </a:t>
            </a:r>
          </a:p>
          <a:p>
            <a:pPr marL="0" indent="0">
              <a:buNone/>
            </a:pPr>
            <a:endParaRPr lang="nl-NL" sz="4000" dirty="0"/>
          </a:p>
          <a:p>
            <a:pPr marL="0" indent="0">
              <a:buNone/>
            </a:pPr>
            <a:r>
              <a:rPr lang="nl-NL" sz="4000" dirty="0"/>
              <a:t>Mail: </a:t>
            </a:r>
            <a:r>
              <a:rPr lang="nl-NL" sz="4000" dirty="0">
                <a:hlinkClick r:id="rId4"/>
              </a:rPr>
              <a:t>koen.henskens@han.nl</a:t>
            </a:r>
            <a:r>
              <a:rPr lang="nl-NL" sz="4000" dirty="0"/>
              <a:t> </a:t>
            </a:r>
          </a:p>
          <a:p>
            <a:pPr>
              <a:buFontTx/>
              <a:buChar char="-"/>
            </a:pPr>
            <a:endParaRPr lang="nl-NL" dirty="0"/>
          </a:p>
        </p:txBody>
      </p:sp>
      <p:pic>
        <p:nvPicPr>
          <p:cNvPr id="4" name="Picture 4" descr="https://tothetablereviews.files.wordpress.com/2015/01/img_0009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83" t="-235"/>
          <a:stretch/>
        </p:blipFill>
        <p:spPr bwMode="auto">
          <a:xfrm>
            <a:off x="-32083" y="0"/>
            <a:ext cx="2454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594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</TotalTime>
  <Words>50</Words>
  <Application>Microsoft Office PowerPoint</Application>
  <PresentationFormat>Breedbeeld</PresentationFormat>
  <Paragraphs>33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Calibri</vt:lpstr>
      <vt:lpstr>Rockwell</vt:lpstr>
      <vt:lpstr>Rockwell Condensed</vt:lpstr>
      <vt:lpstr>Times New Roman</vt:lpstr>
      <vt:lpstr>Wingdings</vt:lpstr>
      <vt:lpstr>Wood Type</vt:lpstr>
      <vt:lpstr>Spelenderwijs de geschiedenis door</vt:lpstr>
      <vt:lpstr>Gamification à la Koen</vt:lpstr>
      <vt:lpstr>Gamification à la Koen</vt:lpstr>
      <vt:lpstr>Gamification à la Koen</vt:lpstr>
      <vt:lpstr>Gamification à la Koen</vt:lpstr>
      <vt:lpstr>Gamification à la .....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Gamification</dc:title>
  <dc:creator>Koen Henskens</dc:creator>
  <cp:lastModifiedBy>AI</cp:lastModifiedBy>
  <cp:revision>31</cp:revision>
  <cp:lastPrinted>2016-11-03T11:31:43Z</cp:lastPrinted>
  <dcterms:created xsi:type="dcterms:W3CDTF">2016-04-15T06:47:51Z</dcterms:created>
  <dcterms:modified xsi:type="dcterms:W3CDTF">2017-01-27T13:30:08Z</dcterms:modified>
</cp:coreProperties>
</file>