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notesMasterIdLst>
    <p:notesMasterId r:id="rId18"/>
  </p:notesMasterIdLst>
  <p:sldIdLst>
    <p:sldId id="256" r:id="rId6"/>
    <p:sldId id="267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5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04A"/>
    <a:srgbClr val="FF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4"/>
  </p:normalViewPr>
  <p:slideViewPr>
    <p:cSldViewPr snapToGrid="0" snapToObjects="1">
      <p:cViewPr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5CD25-1B74-401D-BE27-71A6179AC82B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F69F2-C2AE-4E61-8899-45868B1CB0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2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9F2-C2AE-4E61-8899-45868B1CB04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94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2C730-212F-5745-9E5B-16096B983FC2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4EFF5D-34C8-C644-BF44-F31D85298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66604A">
                <a:lumMod val="55000"/>
                <a:lumOff val="4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4182269"/>
            <a:ext cx="2672139" cy="2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3050321"/>
            <a:ext cx="3802567" cy="38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2C730-212F-5745-9E5B-16096B983FC2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4EFF5D-34C8-C644-BF44-F31D85298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27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1937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5782" y="1709738"/>
            <a:ext cx="7041668" cy="2852737"/>
          </a:xfrm>
        </p:spPr>
        <p:txBody>
          <a:bodyPr anchor="b"/>
          <a:lstStyle>
            <a:lvl1pPr algn="ctr">
              <a:defRPr sz="6000" b="1">
                <a:solidFill>
                  <a:srgbClr val="66604A"/>
                </a:solidFill>
              </a:defRPr>
            </a:lvl1pPr>
          </a:lstStyle>
          <a:p>
            <a:r>
              <a:rPr lang="nl-NL" dirty="0"/>
              <a:t>Titelstijl van 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05782" y="4589463"/>
            <a:ext cx="7041668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FFD009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2546429"/>
            <a:ext cx="4305783" cy="43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2C730-212F-5745-9E5B-16096B983FC2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4EFF5D-34C8-C644-BF44-F31D85298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10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2C730-212F-5745-9E5B-16096B983FC2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4EFF5D-34C8-C644-BF44-F31D85298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87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04A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8014233" y="2674445"/>
            <a:ext cx="4305783" cy="43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3900667" y="4548852"/>
            <a:ext cx="7893935" cy="1851948"/>
          </a:xfrm>
        </p:spPr>
        <p:txBody>
          <a:bodyPr>
            <a:normAutofit/>
          </a:bodyPr>
          <a:lstStyle>
            <a:lvl1pPr algn="ctr">
              <a:defRPr sz="4000" i="0">
                <a:solidFill>
                  <a:srgbClr val="FFD009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3066381"/>
            <a:ext cx="3786529" cy="37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4182269"/>
            <a:ext cx="2672139" cy="2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roeperen 330"/>
          <p:cNvGrpSpPr/>
          <p:nvPr userDrawn="1"/>
        </p:nvGrpSpPr>
        <p:grpSpPr>
          <a:xfrm>
            <a:off x="548761" y="335669"/>
            <a:ext cx="11094479" cy="6186658"/>
            <a:chOff x="548761" y="335669"/>
            <a:chExt cx="11094479" cy="6186658"/>
          </a:xfrm>
        </p:grpSpPr>
        <p:grpSp>
          <p:nvGrpSpPr>
            <p:cNvPr id="251" name="Groeperen 250"/>
            <p:cNvGrpSpPr/>
            <p:nvPr userDrawn="1"/>
          </p:nvGrpSpPr>
          <p:grpSpPr>
            <a:xfrm>
              <a:off x="1713085" y="335670"/>
              <a:ext cx="615563" cy="6186657"/>
              <a:chOff x="1725984" y="335670"/>
              <a:chExt cx="615563" cy="6186657"/>
            </a:xfrm>
          </p:grpSpPr>
          <p:pic>
            <p:nvPicPr>
              <p:cNvPr id="252" name="Afbeelding 25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3" name="Afbeelding 25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4" name="Afbeelding 25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5" name="Afbeelding 25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6" name="Afbeelding 25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7" name="Afbeelding 25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8" name="Afbeelding 25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59" name="Groeperen 258"/>
            <p:cNvGrpSpPr/>
            <p:nvPr userDrawn="1"/>
          </p:nvGrpSpPr>
          <p:grpSpPr>
            <a:xfrm>
              <a:off x="2877409" y="335669"/>
              <a:ext cx="615563" cy="6186657"/>
              <a:chOff x="1725984" y="335670"/>
              <a:chExt cx="615563" cy="6186657"/>
            </a:xfrm>
          </p:grpSpPr>
          <p:pic>
            <p:nvPicPr>
              <p:cNvPr id="260" name="Afbeelding 25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1" name="Afbeelding 26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2" name="Afbeelding 26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3" name="Afbeelding 26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4" name="Afbeelding 26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5" name="Afbeelding 26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6" name="Afbeelding 26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67" name="Groeperen 266"/>
            <p:cNvGrpSpPr/>
            <p:nvPr userDrawn="1"/>
          </p:nvGrpSpPr>
          <p:grpSpPr>
            <a:xfrm>
              <a:off x="4041733" y="335669"/>
              <a:ext cx="615563" cy="6186657"/>
              <a:chOff x="1725984" y="335670"/>
              <a:chExt cx="615563" cy="6186657"/>
            </a:xfrm>
          </p:grpSpPr>
          <p:pic>
            <p:nvPicPr>
              <p:cNvPr id="268" name="Afbeelding 26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9" name="Afbeelding 26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0" name="Afbeelding 26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1" name="Afbeelding 27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2" name="Afbeelding 27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3" name="Afbeelding 27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4" name="Afbeelding 27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75" name="Groeperen 274"/>
            <p:cNvGrpSpPr/>
            <p:nvPr userDrawn="1"/>
          </p:nvGrpSpPr>
          <p:grpSpPr>
            <a:xfrm>
              <a:off x="5206057" y="335669"/>
              <a:ext cx="615563" cy="6186657"/>
              <a:chOff x="1725984" y="335670"/>
              <a:chExt cx="615563" cy="6186657"/>
            </a:xfrm>
          </p:grpSpPr>
          <p:pic>
            <p:nvPicPr>
              <p:cNvPr id="276" name="Afbeelding 27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7" name="Afbeelding 27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8" name="Afbeelding 27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9" name="Afbeelding 27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0" name="Afbeelding 27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1" name="Afbeelding 28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2" name="Afbeelding 28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83" name="Groeperen 282"/>
            <p:cNvGrpSpPr/>
            <p:nvPr userDrawn="1"/>
          </p:nvGrpSpPr>
          <p:grpSpPr>
            <a:xfrm>
              <a:off x="6370381" y="335669"/>
              <a:ext cx="615563" cy="6186657"/>
              <a:chOff x="1725984" y="335670"/>
              <a:chExt cx="615563" cy="6186657"/>
            </a:xfrm>
          </p:grpSpPr>
          <p:pic>
            <p:nvPicPr>
              <p:cNvPr id="284" name="Afbeelding 28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5" name="Afbeelding 28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6" name="Afbeelding 28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7" name="Afbeelding 28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8" name="Afbeelding 28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9" name="Afbeelding 28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0" name="Afbeelding 28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91" name="Groeperen 290"/>
            <p:cNvGrpSpPr/>
            <p:nvPr userDrawn="1"/>
          </p:nvGrpSpPr>
          <p:grpSpPr>
            <a:xfrm>
              <a:off x="7534705" y="335669"/>
              <a:ext cx="615563" cy="6186657"/>
              <a:chOff x="1725984" y="335670"/>
              <a:chExt cx="615563" cy="6186657"/>
            </a:xfrm>
          </p:grpSpPr>
          <p:pic>
            <p:nvPicPr>
              <p:cNvPr id="292" name="Afbeelding 29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3" name="Afbeelding 29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4" name="Afbeelding 29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5" name="Afbeelding 29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6" name="Afbeelding 29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7" name="Afbeelding 29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8" name="Afbeelding 29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99" name="Groeperen 298"/>
            <p:cNvGrpSpPr/>
            <p:nvPr userDrawn="1"/>
          </p:nvGrpSpPr>
          <p:grpSpPr>
            <a:xfrm>
              <a:off x="8699029" y="335669"/>
              <a:ext cx="615563" cy="6186657"/>
              <a:chOff x="1725984" y="335670"/>
              <a:chExt cx="615563" cy="6186657"/>
            </a:xfrm>
          </p:grpSpPr>
          <p:pic>
            <p:nvPicPr>
              <p:cNvPr id="300" name="Afbeelding 29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1" name="Afbeelding 30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2" name="Afbeelding 30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3" name="Afbeelding 30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4" name="Afbeelding 30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5" name="Afbeelding 30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6" name="Afbeelding 30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307" name="Groeperen 306"/>
            <p:cNvGrpSpPr/>
            <p:nvPr userDrawn="1"/>
          </p:nvGrpSpPr>
          <p:grpSpPr>
            <a:xfrm>
              <a:off x="9863353" y="335669"/>
              <a:ext cx="615563" cy="6186657"/>
              <a:chOff x="1725984" y="335670"/>
              <a:chExt cx="615563" cy="6186657"/>
            </a:xfrm>
          </p:grpSpPr>
          <p:pic>
            <p:nvPicPr>
              <p:cNvPr id="308" name="Afbeelding 30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9" name="Afbeelding 30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0" name="Afbeelding 30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1" name="Afbeelding 31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2" name="Afbeelding 31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3" name="Afbeelding 31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4" name="Afbeelding 31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315" name="Groeperen 314"/>
            <p:cNvGrpSpPr/>
            <p:nvPr userDrawn="1"/>
          </p:nvGrpSpPr>
          <p:grpSpPr>
            <a:xfrm>
              <a:off x="11027677" y="335669"/>
              <a:ext cx="615563" cy="6186657"/>
              <a:chOff x="1725984" y="335670"/>
              <a:chExt cx="615563" cy="6186657"/>
            </a:xfrm>
          </p:grpSpPr>
          <p:pic>
            <p:nvPicPr>
              <p:cNvPr id="316" name="Afbeelding 31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7" name="Afbeelding 31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8" name="Afbeelding 31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9" name="Afbeelding 31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0" name="Afbeelding 31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1" name="Afbeelding 32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2" name="Afbeelding 32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323" name="Groeperen 322"/>
            <p:cNvGrpSpPr/>
            <p:nvPr userDrawn="1"/>
          </p:nvGrpSpPr>
          <p:grpSpPr>
            <a:xfrm>
              <a:off x="548761" y="335670"/>
              <a:ext cx="615563" cy="6186657"/>
              <a:chOff x="1725984" y="335670"/>
              <a:chExt cx="615563" cy="6186657"/>
            </a:xfrm>
          </p:grpSpPr>
          <p:pic>
            <p:nvPicPr>
              <p:cNvPr id="324" name="Afbeelding 32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5" name="Afbeelding 32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6" name="Afbeelding 32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7" name="Afbeelding 32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8" name="Afbeelding 32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9" name="Afbeelding 32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30" name="Afbeelding 32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</p:grpSp>
      <p:sp>
        <p:nvSpPr>
          <p:cNvPr id="332" name="Rechthoek 33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067531" y="503231"/>
            <a:ext cx="7298948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pic>
        <p:nvPicPr>
          <p:cNvPr id="333" name="Afbeelding 3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4" y="503231"/>
            <a:ext cx="20891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13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66604A">
                <a:lumMod val="55000"/>
                <a:lumOff val="4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4182269"/>
            <a:ext cx="2672139" cy="2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8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3050321"/>
            <a:ext cx="3802567" cy="38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3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5782" y="1709738"/>
            <a:ext cx="7041668" cy="2852737"/>
          </a:xfrm>
        </p:spPr>
        <p:txBody>
          <a:bodyPr anchor="b"/>
          <a:lstStyle>
            <a:lvl1pPr algn="ctr">
              <a:defRPr sz="6000" b="1">
                <a:solidFill>
                  <a:srgbClr val="66604A"/>
                </a:solidFill>
              </a:defRPr>
            </a:lvl1pPr>
          </a:lstStyle>
          <a:p>
            <a:r>
              <a:rPr lang="nl-NL" dirty="0"/>
              <a:t>Titelstijl van 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05782" y="4589463"/>
            <a:ext cx="7041668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FFD009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2546429"/>
            <a:ext cx="4305783" cy="43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2C730-212F-5745-9E5B-16096B983FC2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4EFF5D-34C8-C644-BF44-F31D85298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2C730-212F-5745-9E5B-16096B983FC2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4EFF5D-34C8-C644-BF44-F31D85298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33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04A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8014233" y="2674445"/>
            <a:ext cx="4305783" cy="43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3900667" y="4548852"/>
            <a:ext cx="7893935" cy="1851948"/>
          </a:xfrm>
        </p:spPr>
        <p:txBody>
          <a:bodyPr>
            <a:normAutofit/>
          </a:bodyPr>
          <a:lstStyle>
            <a:lvl1pPr algn="ctr">
              <a:defRPr sz="4000" i="0">
                <a:solidFill>
                  <a:srgbClr val="FFD009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3066381"/>
            <a:ext cx="3786529" cy="37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-1" y="4182269"/>
            <a:ext cx="2672139" cy="2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roeperen 330"/>
          <p:cNvGrpSpPr/>
          <p:nvPr userDrawn="1"/>
        </p:nvGrpSpPr>
        <p:grpSpPr>
          <a:xfrm>
            <a:off x="548761" y="335669"/>
            <a:ext cx="11094479" cy="6186658"/>
            <a:chOff x="548761" y="335669"/>
            <a:chExt cx="11094479" cy="6186658"/>
          </a:xfrm>
        </p:grpSpPr>
        <p:grpSp>
          <p:nvGrpSpPr>
            <p:cNvPr id="251" name="Groeperen 250"/>
            <p:cNvGrpSpPr/>
            <p:nvPr userDrawn="1"/>
          </p:nvGrpSpPr>
          <p:grpSpPr>
            <a:xfrm>
              <a:off x="1713085" y="335670"/>
              <a:ext cx="615563" cy="6186657"/>
              <a:chOff x="1725984" y="335670"/>
              <a:chExt cx="615563" cy="6186657"/>
            </a:xfrm>
          </p:grpSpPr>
          <p:pic>
            <p:nvPicPr>
              <p:cNvPr id="252" name="Afbeelding 25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3" name="Afbeelding 25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4" name="Afbeelding 25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5" name="Afbeelding 25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6" name="Afbeelding 25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7" name="Afbeelding 25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58" name="Afbeelding 25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59" name="Groeperen 258"/>
            <p:cNvGrpSpPr/>
            <p:nvPr userDrawn="1"/>
          </p:nvGrpSpPr>
          <p:grpSpPr>
            <a:xfrm>
              <a:off x="2877409" y="335669"/>
              <a:ext cx="615563" cy="6186657"/>
              <a:chOff x="1725984" y="335670"/>
              <a:chExt cx="615563" cy="6186657"/>
            </a:xfrm>
          </p:grpSpPr>
          <p:pic>
            <p:nvPicPr>
              <p:cNvPr id="260" name="Afbeelding 25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1" name="Afbeelding 26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2" name="Afbeelding 26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3" name="Afbeelding 26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4" name="Afbeelding 26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5" name="Afbeelding 26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6" name="Afbeelding 26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67" name="Groeperen 266"/>
            <p:cNvGrpSpPr/>
            <p:nvPr userDrawn="1"/>
          </p:nvGrpSpPr>
          <p:grpSpPr>
            <a:xfrm>
              <a:off x="4041733" y="335669"/>
              <a:ext cx="615563" cy="6186657"/>
              <a:chOff x="1725984" y="335670"/>
              <a:chExt cx="615563" cy="6186657"/>
            </a:xfrm>
          </p:grpSpPr>
          <p:pic>
            <p:nvPicPr>
              <p:cNvPr id="268" name="Afbeelding 26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69" name="Afbeelding 26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0" name="Afbeelding 26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1" name="Afbeelding 27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2" name="Afbeelding 27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3" name="Afbeelding 27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4" name="Afbeelding 27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75" name="Groeperen 274"/>
            <p:cNvGrpSpPr/>
            <p:nvPr userDrawn="1"/>
          </p:nvGrpSpPr>
          <p:grpSpPr>
            <a:xfrm>
              <a:off x="5206057" y="335669"/>
              <a:ext cx="615563" cy="6186657"/>
              <a:chOff x="1725984" y="335670"/>
              <a:chExt cx="615563" cy="6186657"/>
            </a:xfrm>
          </p:grpSpPr>
          <p:pic>
            <p:nvPicPr>
              <p:cNvPr id="276" name="Afbeelding 27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7" name="Afbeelding 27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8" name="Afbeelding 27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79" name="Afbeelding 27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0" name="Afbeelding 27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1" name="Afbeelding 28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2" name="Afbeelding 28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83" name="Groeperen 282"/>
            <p:cNvGrpSpPr/>
            <p:nvPr userDrawn="1"/>
          </p:nvGrpSpPr>
          <p:grpSpPr>
            <a:xfrm>
              <a:off x="6370381" y="335669"/>
              <a:ext cx="615563" cy="6186657"/>
              <a:chOff x="1725984" y="335670"/>
              <a:chExt cx="615563" cy="6186657"/>
            </a:xfrm>
          </p:grpSpPr>
          <p:pic>
            <p:nvPicPr>
              <p:cNvPr id="284" name="Afbeelding 28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5" name="Afbeelding 28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6" name="Afbeelding 28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7" name="Afbeelding 28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8" name="Afbeelding 28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89" name="Afbeelding 28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0" name="Afbeelding 28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91" name="Groeperen 290"/>
            <p:cNvGrpSpPr/>
            <p:nvPr userDrawn="1"/>
          </p:nvGrpSpPr>
          <p:grpSpPr>
            <a:xfrm>
              <a:off x="7534705" y="335669"/>
              <a:ext cx="615563" cy="6186657"/>
              <a:chOff x="1725984" y="335670"/>
              <a:chExt cx="615563" cy="6186657"/>
            </a:xfrm>
          </p:grpSpPr>
          <p:pic>
            <p:nvPicPr>
              <p:cNvPr id="292" name="Afbeelding 29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3" name="Afbeelding 29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4" name="Afbeelding 29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5" name="Afbeelding 29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6" name="Afbeelding 29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7" name="Afbeelding 29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298" name="Afbeelding 29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299" name="Groeperen 298"/>
            <p:cNvGrpSpPr/>
            <p:nvPr userDrawn="1"/>
          </p:nvGrpSpPr>
          <p:grpSpPr>
            <a:xfrm>
              <a:off x="8699029" y="335669"/>
              <a:ext cx="615563" cy="6186657"/>
              <a:chOff x="1725984" y="335670"/>
              <a:chExt cx="615563" cy="6186657"/>
            </a:xfrm>
          </p:grpSpPr>
          <p:pic>
            <p:nvPicPr>
              <p:cNvPr id="300" name="Afbeelding 29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1" name="Afbeelding 30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2" name="Afbeelding 30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3" name="Afbeelding 30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4" name="Afbeelding 30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5" name="Afbeelding 30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6" name="Afbeelding 30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307" name="Groeperen 306"/>
            <p:cNvGrpSpPr/>
            <p:nvPr userDrawn="1"/>
          </p:nvGrpSpPr>
          <p:grpSpPr>
            <a:xfrm>
              <a:off x="9863353" y="335669"/>
              <a:ext cx="615563" cy="6186657"/>
              <a:chOff x="1725984" y="335670"/>
              <a:chExt cx="615563" cy="6186657"/>
            </a:xfrm>
          </p:grpSpPr>
          <p:pic>
            <p:nvPicPr>
              <p:cNvPr id="308" name="Afbeelding 30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09" name="Afbeelding 30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0" name="Afbeelding 30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1" name="Afbeelding 31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2" name="Afbeelding 31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3" name="Afbeelding 312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4" name="Afbeelding 31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315" name="Groeperen 314"/>
            <p:cNvGrpSpPr/>
            <p:nvPr userDrawn="1"/>
          </p:nvGrpSpPr>
          <p:grpSpPr>
            <a:xfrm>
              <a:off x="11027677" y="335669"/>
              <a:ext cx="615563" cy="6186657"/>
              <a:chOff x="1725984" y="335670"/>
              <a:chExt cx="615563" cy="6186657"/>
            </a:xfrm>
          </p:grpSpPr>
          <p:pic>
            <p:nvPicPr>
              <p:cNvPr id="316" name="Afbeelding 31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7" name="Afbeelding 31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8" name="Afbeelding 31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19" name="Afbeelding 31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0" name="Afbeelding 31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1" name="Afbeelding 320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2" name="Afbeelding 321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  <p:grpSp>
          <p:nvGrpSpPr>
            <p:cNvPr id="323" name="Groeperen 322"/>
            <p:cNvGrpSpPr/>
            <p:nvPr userDrawn="1"/>
          </p:nvGrpSpPr>
          <p:grpSpPr>
            <a:xfrm>
              <a:off x="548761" y="335670"/>
              <a:ext cx="615563" cy="6186657"/>
              <a:chOff x="1725984" y="335670"/>
              <a:chExt cx="615563" cy="6186657"/>
            </a:xfrm>
          </p:grpSpPr>
          <p:pic>
            <p:nvPicPr>
              <p:cNvPr id="324" name="Afbeelding 323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5926236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5" name="Afbeelding 324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994475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6" name="Afbeelding 325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4062714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7" name="Afbeelding 326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46255" y="3130953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8" name="Afbeelding 327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2199192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29" name="Afbeelding 32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1267431"/>
                <a:ext cx="595292" cy="596091"/>
              </a:xfrm>
              <a:prstGeom prst="rect">
                <a:avLst/>
              </a:prstGeom>
            </p:spPr>
          </p:pic>
          <p:pic>
            <p:nvPicPr>
              <p:cNvPr id="330" name="Afbeelding 329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5" t="23912" r="23188" b="23070"/>
              <a:stretch/>
            </p:blipFill>
            <p:spPr>
              <a:xfrm>
                <a:off x="1725984" y="335670"/>
                <a:ext cx="595292" cy="596091"/>
              </a:xfrm>
              <a:prstGeom prst="rect">
                <a:avLst/>
              </a:prstGeom>
            </p:spPr>
          </p:pic>
        </p:grpSp>
      </p:grpSp>
      <p:sp>
        <p:nvSpPr>
          <p:cNvPr id="332" name="Rechthoek 33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067531" y="503231"/>
            <a:ext cx="7298948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pic>
        <p:nvPicPr>
          <p:cNvPr id="333" name="Afbeelding 3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4" y="503231"/>
            <a:ext cx="20891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99190" y="365125"/>
            <a:ext cx="91546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2520" y="2152481"/>
            <a:ext cx="11171281" cy="402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5" y="511486"/>
            <a:ext cx="1627792" cy="10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59" r:id="rId7"/>
    <p:sldLayoutId id="2147483655" r:id="rId8"/>
    <p:sldLayoutId id="2147483657" r:id="rId9"/>
    <p:sldLayoutId id="2147483656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4"/>
        </a:buBlip>
        <a:defRPr sz="2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4"/>
        </a:buBlip>
        <a:defRPr sz="2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4"/>
        </a:buBlip>
        <a:defRPr sz="20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4"/>
        </a:buBlip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4"/>
        </a:buBlip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99190" y="365125"/>
            <a:ext cx="91546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2520" y="2152481"/>
            <a:ext cx="11171281" cy="402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912" r="23188" b="23070"/>
          <a:stretch/>
        </p:blipFill>
        <p:spPr>
          <a:xfrm>
            <a:off x="182521" y="203993"/>
            <a:ext cx="1375308" cy="13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4"/>
        </a:buBlip>
        <a:defRPr sz="2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4"/>
        </a:buBlip>
        <a:defRPr sz="2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4"/>
        </a:buBlip>
        <a:defRPr sz="20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4"/>
        </a:buBlip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4"/>
        </a:buBlip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24775" b="37500"/>
          <a:stretch/>
        </p:blipFill>
        <p:spPr>
          <a:xfrm>
            <a:off x="0" y="1855787"/>
            <a:ext cx="12192000" cy="34496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951413"/>
            <a:ext cx="9144000" cy="1277937"/>
          </a:xfrm>
        </p:spPr>
        <p:txBody>
          <a:bodyPr>
            <a:normAutofit/>
          </a:bodyPr>
          <a:lstStyle/>
          <a:p>
            <a:r>
              <a:rPr lang="nl-NL" sz="5400" dirty="0"/>
              <a:t>Simulaties in Beroepsonderwijs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6229350"/>
            <a:ext cx="9144000" cy="455612"/>
          </a:xfrm>
        </p:spPr>
        <p:txBody>
          <a:bodyPr/>
          <a:lstStyle/>
          <a:p>
            <a:r>
              <a:rPr lang="nl-NL" i="1" dirty="0"/>
              <a:t>“Dichter bij de praktijk kunnen we op school niet komen”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Evaluatie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579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Verbeter- / aandachtspunten</a:t>
            </a:r>
          </a:p>
          <a:p>
            <a:r>
              <a:rPr lang="nl-NL" sz="2000" dirty="0"/>
              <a:t>Meer uitdaging</a:t>
            </a:r>
          </a:p>
          <a:p>
            <a:r>
              <a:rPr lang="nl-NL" sz="2000" dirty="0"/>
              <a:t>Stimulans jezelf te verbeteren</a:t>
            </a:r>
          </a:p>
          <a:p>
            <a:r>
              <a:rPr lang="nl-NL" sz="2000" dirty="0"/>
              <a:t>Meer context / uitleg</a:t>
            </a:r>
          </a:p>
          <a:p>
            <a:r>
              <a:rPr lang="nl-NL" sz="2000" dirty="0"/>
              <a:t>Meer aandacht voor gedragsaspecten</a:t>
            </a:r>
          </a:p>
          <a:p>
            <a:r>
              <a:rPr lang="nl-NL" sz="2000" dirty="0"/>
              <a:t>Beperkingen systemen / netwerk op scholen</a:t>
            </a:r>
          </a:p>
        </p:txBody>
      </p:sp>
      <p:pic>
        <p:nvPicPr>
          <p:cNvPr id="1026" name="Picture 2" descr="https://qph.ec.quoracdn.net/main-qimg-2d743fc8cfad32ebe5fdf5d5b95f690a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547375"/>
            <a:ext cx="4943475" cy="39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Roadmap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23850" y="1825625"/>
            <a:ext cx="5000625" cy="4351338"/>
          </a:xfrm>
        </p:spPr>
        <p:txBody>
          <a:bodyPr/>
          <a:lstStyle/>
          <a:p>
            <a:r>
              <a:rPr lang="nl-NL" sz="2000" dirty="0"/>
              <a:t>Geheel vernieuwde Kassatrainer</a:t>
            </a:r>
          </a:p>
          <a:p>
            <a:r>
              <a:rPr lang="nl-NL" sz="2000" dirty="0"/>
              <a:t>Simulatietraining ‘Klantgericht werken’</a:t>
            </a:r>
          </a:p>
          <a:p>
            <a:r>
              <a:rPr lang="nl-NL" sz="2000" dirty="0"/>
              <a:t>Virtual </a:t>
            </a:r>
            <a:r>
              <a:rPr lang="nl-NL" sz="2000" dirty="0" err="1"/>
              <a:t>Reality</a:t>
            </a:r>
            <a:endParaRPr lang="nl-NL" sz="2000" dirty="0"/>
          </a:p>
        </p:txBody>
      </p:sp>
      <p:pic>
        <p:nvPicPr>
          <p:cNvPr id="2050" name="Picture 2" descr="http://www.thesimulationcrew.com/wp-content/uploads/2016/12/the-simulation-crew-virtual-re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-9525"/>
            <a:ext cx="686752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0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40" y="5162550"/>
            <a:ext cx="9154610" cy="1581150"/>
          </a:xfrm>
        </p:spPr>
        <p:txBody>
          <a:bodyPr/>
          <a:lstStyle/>
          <a:p>
            <a:r>
              <a:rPr lang="nl-NL" dirty="0"/>
              <a:t>www.VirtualSkillslab.nl</a:t>
            </a:r>
            <a:br>
              <a:rPr lang="nl-NL" dirty="0"/>
            </a:br>
            <a:r>
              <a:rPr lang="nl-NL" sz="2800" dirty="0"/>
              <a:t>edward.bosma@VirtualSkillslab.nl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81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Ontwikkeld door…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220"/>
            <a:ext cx="12192000" cy="30423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t="25555" b="26389"/>
          <a:stretch/>
        </p:blipFill>
        <p:spPr>
          <a:xfrm>
            <a:off x="7896225" y="4895585"/>
            <a:ext cx="3905250" cy="18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Vanuit het bedrijfsleven…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066"/>
          <a:stretch/>
        </p:blipFill>
        <p:spPr>
          <a:xfrm>
            <a:off x="299847" y="1825625"/>
            <a:ext cx="4720211" cy="2366342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67325" y="1825625"/>
            <a:ext cx="6543675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The Simulation Crew</a:t>
            </a:r>
          </a:p>
          <a:p>
            <a:r>
              <a:rPr lang="nl-NL" sz="2000" dirty="0"/>
              <a:t>Hema, Rituals, Action, Blokker, </a:t>
            </a:r>
            <a:r>
              <a:rPr lang="nl-NL" sz="2000" dirty="0" err="1"/>
              <a:t>Emté</a:t>
            </a:r>
            <a:r>
              <a:rPr lang="nl-NL" sz="2000" dirty="0"/>
              <a:t>, Xenos, Zeeman, C&amp;A</a:t>
            </a:r>
          </a:p>
          <a:p>
            <a:r>
              <a:rPr lang="nl-NL" sz="2000" dirty="0"/>
              <a:t>&gt; 200.000 opgeleide medewerkers</a:t>
            </a:r>
          </a:p>
          <a:p>
            <a:r>
              <a:rPr lang="nl-NL" sz="2000" dirty="0"/>
              <a:t>Internationale Golden Brandon Hall award </a:t>
            </a:r>
            <a:br>
              <a:rPr lang="nl-NL" sz="2000" dirty="0"/>
            </a:br>
            <a:r>
              <a:rPr lang="nl-NL" sz="2000" dirty="0"/>
              <a:t>‘Best advance in Gaming or Simulation Technology’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5548"/>
          <a:stretch/>
        </p:blipFill>
        <p:spPr>
          <a:xfrm>
            <a:off x="299847" y="4327748"/>
            <a:ext cx="4720211" cy="23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…naar het beroepsonderwijs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Kansen simulaties</a:t>
            </a:r>
          </a:p>
          <a:p>
            <a:r>
              <a:rPr lang="nl-NL" sz="2000" dirty="0"/>
              <a:t>Lezen is moeilijk</a:t>
            </a:r>
          </a:p>
          <a:p>
            <a:r>
              <a:rPr lang="nl-NL" sz="2000" dirty="0"/>
              <a:t>Afstand theorie en praktijk is groot</a:t>
            </a:r>
          </a:p>
          <a:p>
            <a:r>
              <a:rPr lang="nl-NL" sz="2000" dirty="0"/>
              <a:t>Praktijklessen intensief en niet altijd effectief</a:t>
            </a:r>
          </a:p>
          <a:p>
            <a:r>
              <a:rPr lang="nl-NL" sz="2000" dirty="0"/>
              <a:t>Mogelijkheden stage beperkt</a:t>
            </a:r>
          </a:p>
        </p:txBody>
      </p:sp>
    </p:spTree>
    <p:extLst>
      <p:ext uri="{BB962C8B-B14F-4D97-AF65-F5344CB8AC3E}">
        <p14:creationId xmlns:p14="http://schemas.microsoft.com/office/powerpoint/2010/main" val="420383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…naar het beroepsonderwijs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Aanpassingen simulaties</a:t>
            </a:r>
          </a:p>
          <a:p>
            <a:r>
              <a:rPr lang="nl-NL" sz="2000" dirty="0"/>
              <a:t>Generiek</a:t>
            </a:r>
          </a:p>
          <a:p>
            <a:r>
              <a:rPr lang="nl-NL" sz="2000" dirty="0"/>
              <a:t>Langer, meer oefening</a:t>
            </a:r>
          </a:p>
          <a:p>
            <a:r>
              <a:rPr lang="nl-NL" sz="2000" dirty="0"/>
              <a:t>Koppeling kwalificatiedossiers en eindtermen</a:t>
            </a:r>
          </a:p>
          <a:p>
            <a:r>
              <a:rPr lang="nl-NL" sz="2000" dirty="0"/>
              <a:t>Ondersteunend materiaal voor docenten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1" y="4271553"/>
            <a:ext cx="3905660" cy="24626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801" y="4267965"/>
            <a:ext cx="3904832" cy="24662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43" y="4267965"/>
            <a:ext cx="3911351" cy="2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007"/>
            <a:ext cx="12192000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game</a:t>
            </a:r>
            <a:r>
              <a:rPr lang="nl-NL" sz="5400" dirty="0"/>
              <a:t>didactiek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2435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Ontwerpkeuzes</a:t>
            </a:r>
          </a:p>
          <a:p>
            <a:r>
              <a:rPr lang="nl-NL" sz="2000" dirty="0"/>
              <a:t>Leren door te doen</a:t>
            </a:r>
          </a:p>
          <a:p>
            <a:r>
              <a:rPr lang="nl-NL" sz="2000" dirty="0"/>
              <a:t>Dicht bij de praktijk</a:t>
            </a:r>
          </a:p>
          <a:p>
            <a:r>
              <a:rPr lang="nl-NL" sz="2000" dirty="0"/>
              <a:t>Leren door fouten</a:t>
            </a:r>
          </a:p>
          <a:p>
            <a:r>
              <a:rPr lang="nl-NL" sz="2000" dirty="0"/>
              <a:t>Visueel</a:t>
            </a:r>
          </a:p>
          <a:p>
            <a:r>
              <a:rPr lang="nl-NL" sz="2000" dirty="0" err="1"/>
              <a:t>Whole</a:t>
            </a:r>
            <a:r>
              <a:rPr lang="nl-NL" sz="2000" dirty="0"/>
              <a:t> </a:t>
            </a:r>
            <a:r>
              <a:rPr lang="nl-NL" sz="2000" dirty="0" err="1"/>
              <a:t>Task</a:t>
            </a:r>
            <a:r>
              <a:rPr lang="nl-NL" sz="2000" dirty="0"/>
              <a:t> approach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9254" t="9866" r="15302" b="10525"/>
          <a:stretch/>
        </p:blipFill>
        <p:spPr>
          <a:xfrm>
            <a:off x="4628390" y="1825625"/>
            <a:ext cx="756361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9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Virtual Skillslab in 2017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30304" y="1825625"/>
            <a:ext cx="4980696" cy="4351338"/>
          </a:xfrm>
        </p:spPr>
        <p:txBody>
          <a:bodyPr/>
          <a:lstStyle/>
          <a:p>
            <a:r>
              <a:rPr lang="nl-NL" sz="2000" dirty="0"/>
              <a:t>70% </a:t>
            </a:r>
            <a:r>
              <a:rPr lang="nl-NL" sz="2000" dirty="0" err="1"/>
              <a:t>ROC’s</a:t>
            </a:r>
            <a:endParaRPr lang="nl-NL" sz="2000" dirty="0"/>
          </a:p>
          <a:p>
            <a:r>
              <a:rPr lang="nl-NL" sz="2000" dirty="0"/>
              <a:t>&gt; 50 VMBO scholen</a:t>
            </a:r>
          </a:p>
          <a:p>
            <a:r>
              <a:rPr lang="nl-NL" sz="2000" dirty="0"/>
              <a:t>&gt; 25 scholen voor praktijkonderwijs</a:t>
            </a:r>
          </a:p>
          <a:p>
            <a:r>
              <a:rPr lang="nl-NL" sz="2000" dirty="0"/>
              <a:t>9 lerarenopleidingen in NL en BE</a:t>
            </a:r>
          </a:p>
          <a:p>
            <a:r>
              <a:rPr lang="nl-NL" sz="2000" dirty="0"/>
              <a:t>&gt; 16.000 leerlingen</a:t>
            </a:r>
          </a:p>
          <a:p>
            <a:r>
              <a:rPr lang="nl-NL" sz="2000" dirty="0"/>
              <a:t>&gt; 150.000 uur</a:t>
            </a:r>
          </a:p>
        </p:txBody>
      </p:sp>
      <p:sp>
        <p:nvSpPr>
          <p:cNvPr id="43" name="Rechthoek 42"/>
          <p:cNvSpPr/>
          <p:nvPr/>
        </p:nvSpPr>
        <p:spPr>
          <a:xfrm>
            <a:off x="241831" y="1789799"/>
            <a:ext cx="6341272" cy="44455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2" name="Groep 41"/>
          <p:cNvGrpSpPr/>
          <p:nvPr/>
        </p:nvGrpSpPr>
        <p:grpSpPr>
          <a:xfrm>
            <a:off x="281100" y="1929178"/>
            <a:ext cx="6139303" cy="4090307"/>
            <a:chOff x="175142" y="1463504"/>
            <a:chExt cx="8009959" cy="5336630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142" y="2211700"/>
              <a:ext cx="1655685" cy="88303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3" y="1644764"/>
              <a:ext cx="1460794" cy="60004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977" y="1580331"/>
              <a:ext cx="1068668" cy="698196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955" y="2506274"/>
              <a:ext cx="1290614" cy="313933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2083" y="1637019"/>
              <a:ext cx="1253799" cy="605136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9274" y="6114262"/>
              <a:ext cx="889490" cy="685872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260" y="2968646"/>
              <a:ext cx="1980776" cy="635908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498" y="5431626"/>
              <a:ext cx="2050016" cy="653443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290" y="3198933"/>
              <a:ext cx="2052527" cy="472081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8011" y="3140126"/>
              <a:ext cx="1517182" cy="447484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725" y="3681190"/>
              <a:ext cx="1867846" cy="808427"/>
            </a:xfrm>
            <a:prstGeom prst="rect">
              <a:avLst/>
            </a:prstGeom>
          </p:spPr>
        </p:pic>
        <p:pic>
          <p:nvPicPr>
            <p:cNvPr id="19" name="Afbeelding 1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9194" y="3427760"/>
              <a:ext cx="1585907" cy="403983"/>
            </a:xfrm>
            <a:prstGeom prst="rect">
              <a:avLst/>
            </a:prstGeom>
          </p:spPr>
        </p:pic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5758" y="4559040"/>
              <a:ext cx="1205624" cy="426489"/>
            </a:xfrm>
            <a:prstGeom prst="rect">
              <a:avLst/>
            </a:prstGeom>
          </p:spPr>
        </p:pic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9978" y="1463504"/>
              <a:ext cx="1066280" cy="748196"/>
            </a:xfrm>
            <a:prstGeom prst="rect">
              <a:avLst/>
            </a:prstGeom>
          </p:spPr>
        </p:pic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2163" y="3538649"/>
              <a:ext cx="1998695" cy="806371"/>
            </a:xfrm>
            <a:prstGeom prst="rect">
              <a:avLst/>
            </a:prstGeom>
          </p:spPr>
        </p:pic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7262" y="3668077"/>
              <a:ext cx="1464712" cy="665196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028" y="2323750"/>
              <a:ext cx="1685548" cy="606798"/>
            </a:xfrm>
            <a:prstGeom prst="rect">
              <a:avLst/>
            </a:prstGeom>
          </p:spPr>
        </p:pic>
        <p:pic>
          <p:nvPicPr>
            <p:cNvPr id="25" name="Afbeelding 24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980" y="2309132"/>
              <a:ext cx="1583496" cy="672823"/>
            </a:xfrm>
            <a:prstGeom prst="rect">
              <a:avLst/>
            </a:prstGeom>
          </p:spPr>
        </p:pic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521" y="4295363"/>
              <a:ext cx="1820919" cy="544947"/>
            </a:xfrm>
            <a:prstGeom prst="rect">
              <a:avLst/>
            </a:prstGeom>
          </p:spPr>
        </p:pic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21" cstate="screen">
              <a:clrChange>
                <a:clrFrom>
                  <a:srgbClr val="F9F7F8"/>
                </a:clrFrom>
                <a:clrTo>
                  <a:srgbClr val="F9F7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4538" y="4443215"/>
              <a:ext cx="1798899" cy="688294"/>
            </a:xfrm>
            <a:prstGeom prst="rect">
              <a:avLst/>
            </a:prstGeom>
          </p:spPr>
        </p:pic>
        <p:pic>
          <p:nvPicPr>
            <p:cNvPr id="28" name="Afbeelding 2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61942" y="1540436"/>
              <a:ext cx="1611883" cy="558786"/>
            </a:xfrm>
            <a:prstGeom prst="rect">
              <a:avLst/>
            </a:prstGeom>
          </p:spPr>
        </p:pic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2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9663" y="4137367"/>
              <a:ext cx="1035759" cy="956086"/>
            </a:xfrm>
            <a:prstGeom prst="rect">
              <a:avLst/>
            </a:prstGeom>
          </p:spPr>
        </p:pic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53999" y="5688304"/>
              <a:ext cx="1456475" cy="455148"/>
            </a:xfrm>
            <a:prstGeom prst="rect">
              <a:avLst/>
            </a:prstGeom>
          </p:spPr>
        </p:pic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402168" y="5212196"/>
              <a:ext cx="1750171" cy="418806"/>
            </a:xfrm>
            <a:prstGeom prst="rect">
              <a:avLst/>
            </a:prstGeom>
          </p:spPr>
        </p:pic>
        <p:pic>
          <p:nvPicPr>
            <p:cNvPr id="32" name="Afbeelding 31"/>
            <p:cNvPicPr>
              <a:picLocks noChangeAspect="1"/>
            </p:cNvPicPr>
            <p:nvPr/>
          </p:nvPicPr>
          <p:blipFill rotWithShape="1">
            <a:blip r:embed="rId26"/>
            <a:srcRect l="32276" t="26175" r="35974" b="37457"/>
            <a:stretch/>
          </p:blipFill>
          <p:spPr>
            <a:xfrm>
              <a:off x="3618891" y="6135597"/>
              <a:ext cx="1099357" cy="624977"/>
            </a:xfrm>
            <a:prstGeom prst="rect">
              <a:avLst/>
            </a:prstGeom>
          </p:spPr>
        </p:pic>
        <p:pic>
          <p:nvPicPr>
            <p:cNvPr id="33" name="Afbeelding 32"/>
            <p:cNvPicPr>
              <a:picLocks noChangeAspect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18" t="30331" r="7992" b="38765"/>
            <a:stretch/>
          </p:blipFill>
          <p:spPr>
            <a:xfrm>
              <a:off x="1993147" y="5395197"/>
              <a:ext cx="1826666" cy="658797"/>
            </a:xfrm>
            <a:prstGeom prst="rect">
              <a:avLst/>
            </a:prstGeom>
          </p:spPr>
        </p:pic>
        <p:pic>
          <p:nvPicPr>
            <p:cNvPr id="34" name="Afbeelding 3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911829" y="6317682"/>
              <a:ext cx="1383375" cy="400150"/>
            </a:xfrm>
            <a:prstGeom prst="rect">
              <a:avLst/>
            </a:prstGeom>
          </p:spPr>
        </p:pic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068" y="4934581"/>
              <a:ext cx="1532960" cy="467852"/>
            </a:xfrm>
            <a:prstGeom prst="rect">
              <a:avLst/>
            </a:prstGeom>
          </p:spPr>
        </p:pic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20039" y="6155807"/>
              <a:ext cx="1213283" cy="582376"/>
            </a:xfrm>
            <a:prstGeom prst="rect">
              <a:avLst/>
            </a:prstGeom>
          </p:spPr>
        </p:pic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81839" y="4581256"/>
              <a:ext cx="980176" cy="735132"/>
            </a:xfrm>
            <a:prstGeom prst="rect">
              <a:avLst/>
            </a:prstGeom>
          </p:spPr>
        </p:pic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129757" y="5587662"/>
              <a:ext cx="1292331" cy="427172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4846808" y="6085191"/>
              <a:ext cx="2054790" cy="71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73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Evaluatie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579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Sterkten</a:t>
            </a:r>
          </a:p>
          <a:p>
            <a:r>
              <a:rPr lang="nl-NL" sz="2000" dirty="0"/>
              <a:t>Realisme</a:t>
            </a:r>
          </a:p>
          <a:p>
            <a:r>
              <a:rPr lang="nl-NL" sz="2000" dirty="0"/>
              <a:t>Zelfstandig werken </a:t>
            </a:r>
          </a:p>
          <a:p>
            <a:r>
              <a:rPr lang="nl-NL" sz="2000" dirty="0"/>
              <a:t>Ondersteuning door coach</a:t>
            </a:r>
          </a:p>
          <a:p>
            <a:r>
              <a:rPr lang="nl-NL" sz="2000" dirty="0"/>
              <a:t>Laagdrempelig</a:t>
            </a:r>
          </a:p>
          <a:p>
            <a:r>
              <a:rPr lang="nl-NL" sz="2000" dirty="0"/>
              <a:t>Inzicht voor docenten</a:t>
            </a:r>
          </a:p>
        </p:txBody>
      </p:sp>
      <p:pic>
        <p:nvPicPr>
          <p:cNvPr id="1026" name="Picture 2" descr="https://qph.ec.quoracdn.net/main-qimg-2d743fc8cfad32ebe5fdf5d5b95f690a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547375"/>
            <a:ext cx="4943475" cy="39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4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Virtual Skillslab" id="{D1A745AB-6EC3-F747-8EA5-F5AB406C4607}" vid="{C28B317F-FCEF-C24F-AB93-3BBD51611235}"/>
    </a:ext>
  </a:extLst>
</a:theme>
</file>

<file path=ppt/theme/theme2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Virtual Skillslab" id="{D1A745AB-6EC3-F747-8EA5-F5AB406C4607}" vid="{C28B317F-FCEF-C24F-AB93-3BBD51611235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273CE0C1AB0439974F66070C3870F" ma:contentTypeVersion="4" ma:contentTypeDescription="Een nieuw document maken." ma:contentTypeScope="" ma:versionID="6b5b853a4cc959be6736cd560f76ed99">
  <xsd:schema xmlns:xsd="http://www.w3.org/2001/XMLSchema" xmlns:xs="http://www.w3.org/2001/XMLSchema" xmlns:p="http://schemas.microsoft.com/office/2006/metadata/properties" xmlns:ns2="67f3121d-4962-4c01-a2c5-bd13594c83a7" targetNamespace="http://schemas.microsoft.com/office/2006/metadata/properties" ma:root="true" ma:fieldsID="d865a6e4d091da323169ada1625f307e" ns2:_="">
    <xsd:import namespace="67f3121d-4962-4c01-a2c5-bd13594c83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3121d-4962-4c01-a2c5-bd13594c83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CBF1EC-B407-424A-8ED7-B04797EAB3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2D106-943E-4323-A0B8-E174A6041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f3121d-4962-4c01-a2c5-bd13594c8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2EBAC4-12A2-41DC-A881-E80FA3B105C1}">
  <ds:schemaRefs>
    <ds:schemaRef ds:uri="67f3121d-4962-4c01-a2c5-bd13594c83a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The%20Virtual%20Skillslab</Template>
  <TotalTime>150</TotalTime>
  <Words>193</Words>
  <Application>Microsoft Office PowerPoint</Application>
  <PresentationFormat>Breedbeeld</PresentationFormat>
  <Paragraphs>55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Office-thema</vt:lpstr>
      <vt:lpstr>1_Office-thema</vt:lpstr>
      <vt:lpstr>Simulaties in Beroepsonderwijs</vt:lpstr>
      <vt:lpstr>Ontwikkeld door…</vt:lpstr>
      <vt:lpstr>Vanuit het bedrijfsleven…</vt:lpstr>
      <vt:lpstr>…naar het beroepsonderwijs</vt:lpstr>
      <vt:lpstr>…naar het beroepsonderwijs</vt:lpstr>
      <vt:lpstr>Demo</vt:lpstr>
      <vt:lpstr>gamedidactiek</vt:lpstr>
      <vt:lpstr>Virtual Skillslab in 2017</vt:lpstr>
      <vt:lpstr>Evaluatie</vt:lpstr>
      <vt:lpstr>Evaluatie</vt:lpstr>
      <vt:lpstr>Roadmap</vt:lpstr>
      <vt:lpstr>www.VirtualSkillslab.nl edward.bosma@VirtualSkillslab.nl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Simulaties in Beroepsonderwijs</dc:title>
  <dc:creator>ebo just</dc:creator>
  <cp:lastModifiedBy>ebo just</cp:lastModifiedBy>
  <cp:revision>13</cp:revision>
  <dcterms:created xsi:type="dcterms:W3CDTF">2017-01-23T20:04:26Z</dcterms:created>
  <dcterms:modified xsi:type="dcterms:W3CDTF">2017-01-24T12:22:56Z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0x01010032A273CE0C1AB0439974F66070C3870F</vt:lpwstr>
  </property>
</Properties>
</file>